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9" r:id="rId35"/>
    <p:sldId id="300" r:id="rId36"/>
    <p:sldId id="301" r:id="rId37"/>
  </p:sldIdLst>
  <p:sldSz cx="17340263" cy="9753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223" autoAdjust="0"/>
  </p:normalViewPr>
  <p:slideViewPr>
    <p:cSldViewPr snapToGrid="0" snapToObjects="1">
      <p:cViewPr varScale="1">
        <p:scale>
          <a:sx n="47" d="100"/>
          <a:sy n="47" d="100"/>
        </p:scale>
        <p:origin x="1277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8FAA4B-B6B5-40BE-A5A9-0F87BD456C79}" type="datetimeFigureOut">
              <a:rPr lang="zh-TW" altLang="en-US" smtClean="0"/>
              <a:t>2022/3/3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804ECB-4849-40D2-A773-B72E117147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2129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XML</a:t>
            </a:r>
            <a:r>
              <a:rPr lang="zh-TW" altLang="en-US" dirty="0"/>
              <a:t> 一種類似</a:t>
            </a:r>
            <a:r>
              <a:rPr lang="en-US" altLang="zh-TW" dirty="0"/>
              <a:t>html</a:t>
            </a:r>
            <a:r>
              <a:rPr lang="zh-TW" altLang="en-US" dirty="0"/>
              <a:t>的格式</a:t>
            </a:r>
            <a:endParaRPr lang="en-US" altLang="zh-TW" dirty="0"/>
          </a:p>
          <a:p>
            <a:r>
              <a:rPr lang="en-US" altLang="zh-TW" dirty="0"/>
              <a:t>Web service </a:t>
            </a:r>
            <a:r>
              <a:rPr lang="zh-TW" altLang="en-US" dirty="0"/>
              <a:t>相對複雜</a:t>
            </a:r>
            <a:r>
              <a:rPr lang="en-US" altLang="zh-TW" dirty="0"/>
              <a:t>, </a:t>
            </a:r>
            <a:r>
              <a:rPr lang="zh-TW" altLang="en-US" dirty="0"/>
              <a:t>透過</a:t>
            </a:r>
            <a:r>
              <a:rPr lang="en-US" altLang="zh-TW" dirty="0"/>
              <a:t>xml</a:t>
            </a:r>
            <a:r>
              <a:rPr lang="zh-TW" altLang="en-US" dirty="0"/>
              <a:t>與客戶端和伺服器建立公共通道</a:t>
            </a:r>
            <a:r>
              <a:rPr lang="en-US" altLang="zh-TW" dirty="0"/>
              <a:t>, </a:t>
            </a:r>
            <a:r>
              <a:rPr lang="zh-TW" altLang="en-US" dirty="0"/>
              <a:t>且會產生多餘的資料進去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04ECB-4849-40D2-A773-B72E1171477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52497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04ECB-4849-40D2-A773-B72E11714777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5796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正向代理</a:t>
            </a:r>
            <a:r>
              <a:rPr lang="en-US" altLang="zh-TW" dirty="0"/>
              <a:t>:</a:t>
            </a:r>
            <a:r>
              <a:rPr lang="zh-TW" altLang="en-US" dirty="0"/>
              <a:t> 代理伺服器代表的客戶端去和目標伺服器溝通</a:t>
            </a:r>
            <a:r>
              <a:rPr lang="en-US" altLang="zh-TW" dirty="0"/>
              <a:t>(</a:t>
            </a:r>
            <a:r>
              <a:rPr lang="zh-TW" altLang="en-US" dirty="0"/>
              <a:t>中介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優</a:t>
            </a:r>
            <a:r>
              <a:rPr lang="en-US" altLang="zh-TW" dirty="0"/>
              <a:t>:</a:t>
            </a:r>
            <a:r>
              <a:rPr lang="zh-TW" altLang="en-US" dirty="0"/>
              <a:t>提高訪問速度</a:t>
            </a:r>
            <a:r>
              <a:rPr lang="en-US" altLang="zh-TW" dirty="0"/>
              <a:t>(</a:t>
            </a:r>
            <a:r>
              <a:rPr lang="zh-TW" altLang="en-US" dirty="0"/>
              <a:t>快取</a:t>
            </a:r>
            <a:r>
              <a:rPr lang="en-US" altLang="zh-TW" dirty="0"/>
              <a:t>)</a:t>
            </a:r>
            <a:r>
              <a:rPr lang="zh-TW" altLang="en-US" dirty="0"/>
              <a:t> 隱藏客戶端</a:t>
            </a:r>
            <a:r>
              <a:rPr lang="en-US" altLang="zh-TW" dirty="0"/>
              <a:t>IP</a:t>
            </a:r>
          </a:p>
          <a:p>
            <a:r>
              <a:rPr lang="zh-TW" altLang="en-US" dirty="0"/>
              <a:t>反向代理</a:t>
            </a:r>
            <a:r>
              <a:rPr lang="en-US" altLang="zh-TW" dirty="0"/>
              <a:t>, </a:t>
            </a:r>
            <a:r>
              <a:rPr lang="zh-TW" altLang="en-US" dirty="0"/>
              <a:t>代理伺服器代表伺服器端去和客戶端溝通</a:t>
            </a:r>
            <a:r>
              <a:rPr lang="en-US" altLang="zh-TW" dirty="0"/>
              <a:t>(</a:t>
            </a:r>
            <a:r>
              <a:rPr lang="zh-TW" altLang="en-US" dirty="0"/>
              <a:t>親友</a:t>
            </a:r>
            <a:r>
              <a:rPr lang="en-US" altLang="zh-TW" dirty="0"/>
              <a:t>)</a:t>
            </a:r>
            <a:br>
              <a:rPr lang="en-US" altLang="zh-TW" dirty="0"/>
            </a:br>
            <a:r>
              <a:rPr lang="zh-TW" altLang="en-US" dirty="0"/>
              <a:t>優</a:t>
            </a:r>
            <a:r>
              <a:rPr lang="en-US" altLang="zh-TW" dirty="0"/>
              <a:t>: </a:t>
            </a:r>
            <a:r>
              <a:rPr lang="zh-TW" altLang="en-US" dirty="0"/>
              <a:t>保護伺服器身分</a:t>
            </a:r>
            <a:r>
              <a:rPr lang="en-US" altLang="zh-TW" dirty="0"/>
              <a:t>, </a:t>
            </a:r>
            <a:r>
              <a:rPr lang="zh-TW" altLang="en-US" dirty="0"/>
              <a:t>負載平衡</a:t>
            </a:r>
            <a:r>
              <a:rPr lang="en-US" altLang="zh-TW" dirty="0"/>
              <a:t>(</a:t>
            </a:r>
            <a:r>
              <a:rPr lang="zh-TW" altLang="en-US" dirty="0"/>
              <a:t>房東房子很大或很忙所有有多個二房東</a:t>
            </a:r>
            <a:r>
              <a:rPr lang="en-US" altLang="zh-TW" dirty="0"/>
              <a:t>)</a:t>
            </a:r>
            <a:r>
              <a:rPr lang="zh-TW" altLang="en-US" dirty="0"/>
              <a:t> 提供安全保障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04ECB-4849-40D2-A773-B72E11714777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5081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04ECB-4849-40D2-A773-B72E11714777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5081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由</a:t>
            </a:r>
            <a:r>
              <a:rPr lang="en-US" altLang="zh-TW" dirty="0" err="1"/>
              <a:t>facebook</a:t>
            </a:r>
            <a:r>
              <a:rPr lang="zh-TW" altLang="en-US" dirty="0"/>
              <a:t>開發試種</a:t>
            </a:r>
            <a:r>
              <a:rPr lang="en-US" altLang="zh-TW" dirty="0"/>
              <a:t>API</a:t>
            </a:r>
            <a:r>
              <a:rPr lang="zh-TW" altLang="en-US" dirty="0"/>
              <a:t>的查詢語言</a:t>
            </a:r>
            <a:r>
              <a:rPr lang="en-US" altLang="zh-TW" dirty="0"/>
              <a:t>, </a:t>
            </a:r>
            <a:r>
              <a:rPr lang="zh-TW" altLang="en-US" dirty="0"/>
              <a:t>定義需要得到的資料結構</a:t>
            </a:r>
            <a:r>
              <a:rPr lang="en-US" altLang="zh-TW" dirty="0"/>
              <a:t>, </a:t>
            </a:r>
            <a:r>
              <a:rPr lang="zh-TW" altLang="en-US" dirty="0"/>
              <a:t>伺服器就能返回相對應的資料結構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04ECB-4849-40D2-A773-B72E1171477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0838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Websocket</a:t>
            </a:r>
            <a:r>
              <a:rPr lang="zh-TW" altLang="en-US" dirty="0"/>
              <a:t>雙向通道</a:t>
            </a:r>
            <a:r>
              <a:rPr lang="en-US" altLang="zh-TW" dirty="0"/>
              <a:t>, </a:t>
            </a:r>
            <a:r>
              <a:rPr lang="zh-TW" altLang="en-US" dirty="0"/>
              <a:t>且即時通訊 聊天室 進入</a:t>
            </a:r>
            <a:r>
              <a:rPr lang="en-US" altLang="zh-TW" dirty="0"/>
              <a:t>channel </a:t>
            </a:r>
            <a:r>
              <a:rPr lang="zh-TW" altLang="en-US" dirty="0"/>
              <a:t>人能主動式的立即收到資訊 </a:t>
            </a:r>
            <a:r>
              <a:rPr lang="en-US" altLang="zh-TW" dirty="0"/>
              <a:t>(</a:t>
            </a:r>
            <a:r>
              <a:rPr lang="en-US" altLang="zh-TW" dirty="0" err="1"/>
              <a:t>ws</a:t>
            </a:r>
            <a:r>
              <a:rPr lang="en-US" altLang="zh-TW" dirty="0"/>
              <a:t>)</a:t>
            </a:r>
            <a:br>
              <a:rPr lang="en-US" altLang="zh-TW" dirty="0"/>
            </a:br>
            <a:r>
              <a:rPr lang="en-US" altLang="zh-TW" dirty="0"/>
              <a:t>Webhook </a:t>
            </a:r>
            <a:r>
              <a:rPr lang="zh-TW" altLang="en-US" dirty="0"/>
              <a:t>訂閱行為</a:t>
            </a:r>
            <a:r>
              <a:rPr lang="en-US" altLang="zh-TW" dirty="0"/>
              <a:t>, </a:t>
            </a:r>
            <a:r>
              <a:rPr lang="zh-TW" altLang="en-US" dirty="0"/>
              <a:t>通知人</a:t>
            </a:r>
            <a:r>
              <a:rPr lang="en-US" altLang="zh-TW" dirty="0"/>
              <a:t>, </a:t>
            </a:r>
            <a:r>
              <a:rPr lang="zh-TW" altLang="en-US" dirty="0"/>
              <a:t>訂閱者</a:t>
            </a:r>
            <a:r>
              <a:rPr lang="en-US" altLang="zh-TW" dirty="0"/>
              <a:t>, </a:t>
            </a:r>
            <a:r>
              <a:rPr lang="zh-TW" altLang="en-US" dirty="0"/>
              <a:t>事件</a:t>
            </a:r>
            <a:r>
              <a:rPr lang="en-US" altLang="zh-TW" dirty="0"/>
              <a:t>, </a:t>
            </a:r>
            <a:r>
              <a:rPr lang="zh-TW" altLang="en-US" dirty="0"/>
              <a:t>行為 被動式的收到資料 </a:t>
            </a:r>
            <a:r>
              <a:rPr lang="en-US" altLang="zh-TW" dirty="0"/>
              <a:t>request response(http)</a:t>
            </a:r>
            <a:br>
              <a:rPr lang="en-US" altLang="zh-TW" dirty="0"/>
            </a:br>
            <a:r>
              <a:rPr lang="en-US" altLang="zh-TW" dirty="0" err="1"/>
              <a:t>ws</a:t>
            </a:r>
            <a:r>
              <a:rPr lang="zh-TW" altLang="en-US" dirty="0"/>
              <a:t>是個持續雙向的連線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04ECB-4849-40D2-A773-B72E11714777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3918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Http(80):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Hyper Text Transfer </a:t>
            </a:r>
            <a:r>
              <a:rPr lang="en-US" altLang="zh-TW" dirty="0" err="1"/>
              <a:t>protocal</a:t>
            </a:r>
            <a:r>
              <a:rPr lang="en-US" altLang="zh-TW" dirty="0"/>
              <a:t> </a:t>
            </a:r>
            <a:r>
              <a:rPr lang="zh-TW" altLang="en-US" dirty="0"/>
              <a:t>超文本傳輸協定</a:t>
            </a:r>
            <a:r>
              <a:rPr lang="en-US" altLang="zh-TW" dirty="0"/>
              <a:t>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web</a:t>
            </a:r>
            <a:r>
              <a:rPr lang="zh-TW" altLang="en-US" dirty="0"/>
              <a:t>的網頁協定 </a:t>
            </a:r>
            <a:r>
              <a:rPr lang="en-US" altLang="zh-TW" dirty="0"/>
              <a:t>client</a:t>
            </a:r>
            <a:r>
              <a:rPr lang="zh-TW" altLang="en-US" dirty="0"/>
              <a:t>跟</a:t>
            </a:r>
            <a:r>
              <a:rPr lang="en-US" altLang="zh-TW" dirty="0"/>
              <a:t>server</a:t>
            </a:r>
            <a:r>
              <a:rPr lang="zh-TW" altLang="en-US" dirty="0"/>
              <a:t>端的溝通</a:t>
            </a:r>
            <a:r>
              <a:rPr lang="en-US" altLang="zh-TW" dirty="0"/>
              <a:t>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request response header, body parameter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04ECB-4849-40D2-A773-B72E11714777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45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Https(443):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Secure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http request response </a:t>
            </a:r>
            <a:r>
              <a:rPr lang="zh-TW" altLang="en-US" dirty="0"/>
              <a:t>都是明文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傳輸過程中新增</a:t>
            </a:r>
            <a:r>
              <a:rPr lang="en-US" altLang="zh-TW" dirty="0"/>
              <a:t>SSL TLS</a:t>
            </a:r>
            <a:r>
              <a:rPr lang="zh-TW" altLang="en-US" dirty="0"/>
              <a:t>多了一道加密手續</a:t>
            </a:r>
          </a:p>
          <a:p>
            <a:r>
              <a:rPr lang="en-US" altLang="zh-TW" dirty="0"/>
              <a:t>SSL: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Secure sockets layer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加密後需要透過金鑰才能解開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不同等級安裝需要收費</a:t>
            </a:r>
            <a:r>
              <a:rPr lang="en-US" altLang="zh-TW" dirty="0"/>
              <a:t>, </a:t>
            </a:r>
            <a:r>
              <a:rPr lang="zh-TW" altLang="en-US" dirty="0"/>
              <a:t>但也有免費的</a:t>
            </a:r>
          </a:p>
          <a:p>
            <a:r>
              <a:rPr lang="zh-TW" altLang="en-US" dirty="0"/>
              <a:t>可能前面有提過</a:t>
            </a:r>
            <a:r>
              <a:rPr lang="en-US" altLang="zh-TW" dirty="0"/>
              <a:t>, </a:t>
            </a:r>
            <a:r>
              <a:rPr lang="zh-TW" altLang="en-US" dirty="0"/>
              <a:t>但有些重點我想再多說明一下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04ECB-4849-40D2-A773-B72E1171477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959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CSRF: Cross Site Request Forgery(</a:t>
            </a:r>
            <a:r>
              <a:rPr lang="zh-TW" altLang="en-US" dirty="0"/>
              <a:t>跨站請求偽造</a:t>
            </a:r>
            <a:r>
              <a:rPr lang="en-US" altLang="zh-TW" dirty="0"/>
              <a:t>), </a:t>
            </a:r>
            <a:r>
              <a:rPr lang="zh-TW" altLang="en-US" dirty="0"/>
              <a:t>因</a:t>
            </a:r>
            <a:r>
              <a:rPr lang="en-US" altLang="zh-TW" dirty="0"/>
              <a:t>http</a:t>
            </a:r>
            <a:r>
              <a:rPr lang="zh-TW" altLang="en-US" dirty="0"/>
              <a:t>本身是個無狀態協定</a:t>
            </a:r>
            <a:r>
              <a:rPr lang="en-US" altLang="zh-TW" dirty="0"/>
              <a:t>, </a:t>
            </a:r>
            <a:r>
              <a:rPr lang="zh-TW" altLang="en-US" dirty="0"/>
              <a:t>能提供通道讓雙方溝通</a:t>
            </a:r>
            <a:r>
              <a:rPr lang="en-US" altLang="zh-TW" dirty="0"/>
              <a:t>, </a:t>
            </a:r>
            <a:r>
              <a:rPr lang="zh-TW" altLang="en-US" dirty="0"/>
              <a:t>但無法紀錄網路上的行為狀態 如登入網頁 重新刷新</a:t>
            </a:r>
            <a:r>
              <a:rPr lang="en-US" altLang="zh-TW" dirty="0"/>
              <a:t>, </a:t>
            </a:r>
            <a:r>
              <a:rPr lang="zh-TW" altLang="en-US" dirty="0"/>
              <a:t>購物車</a:t>
            </a:r>
            <a:br>
              <a:rPr lang="en-US" altLang="zh-TW" dirty="0"/>
            </a:br>
            <a:r>
              <a:rPr lang="en-US" altLang="zh-TW" dirty="0"/>
              <a:t>cookie: </a:t>
            </a:r>
            <a:r>
              <a:rPr lang="zh-TW" altLang="en-US" dirty="0"/>
              <a:t>小型資料檔</a:t>
            </a:r>
            <a:r>
              <a:rPr lang="en-US" altLang="zh-TW" dirty="0"/>
              <a:t>, </a:t>
            </a:r>
            <a:r>
              <a:rPr lang="zh-TW" altLang="en-US" dirty="0"/>
              <a:t>存在客戶端的電腦網頁之中</a:t>
            </a:r>
            <a:r>
              <a:rPr lang="en-US" altLang="zh-TW" dirty="0"/>
              <a:t>, </a:t>
            </a:r>
            <a:r>
              <a:rPr lang="zh-TW" altLang="en-US" dirty="0"/>
              <a:t>但客戶其實能自由修改</a:t>
            </a:r>
            <a:r>
              <a:rPr lang="en-US" altLang="zh-TW" dirty="0"/>
              <a:t>.</a:t>
            </a:r>
            <a:r>
              <a:rPr lang="zh-TW" altLang="en-US" dirty="0"/>
              <a:t>而且會有遺失的問題</a:t>
            </a:r>
            <a:r>
              <a:rPr lang="en-US" altLang="zh-TW" dirty="0"/>
              <a:t>(</a:t>
            </a:r>
            <a:r>
              <a:rPr lang="zh-TW" altLang="en-US" dirty="0"/>
              <a:t>領餐的號碼牌</a:t>
            </a:r>
            <a:r>
              <a:rPr lang="en-US" altLang="zh-TW" dirty="0"/>
              <a:t>)</a:t>
            </a:r>
            <a:r>
              <a:rPr lang="zh-TW" altLang="en-US" dirty="0"/>
              <a:t> 同時會記錄你看過什麼網頁再推薦</a:t>
            </a:r>
            <a:r>
              <a:rPr lang="en-US" altLang="zh-TW" dirty="0"/>
              <a:t>AD</a:t>
            </a:r>
            <a:r>
              <a:rPr lang="zh-TW" altLang="en-US" dirty="0"/>
              <a:t>給你</a:t>
            </a:r>
            <a:r>
              <a:rPr lang="en-US" altLang="zh-TW" dirty="0"/>
              <a:t>, </a:t>
            </a:r>
            <a:r>
              <a:rPr lang="zh-TW" altLang="en-US" dirty="0"/>
              <a:t>觀看網頁</a:t>
            </a:r>
            <a:endParaRPr lang="en-US" altLang="zh-TW" dirty="0"/>
          </a:p>
          <a:p>
            <a:r>
              <a:rPr lang="en-US" altLang="zh-TW" dirty="0"/>
              <a:t>Session: </a:t>
            </a:r>
            <a:r>
              <a:rPr lang="zh-TW" altLang="en-US" dirty="0"/>
              <a:t>記錄在</a:t>
            </a:r>
            <a:r>
              <a:rPr lang="en-US" altLang="zh-TW" dirty="0"/>
              <a:t>server</a:t>
            </a:r>
            <a:r>
              <a:rPr lang="zh-TW" altLang="en-US" dirty="0"/>
              <a:t>端的使用者資訊</a:t>
            </a:r>
            <a:r>
              <a:rPr lang="en-US" altLang="zh-TW" dirty="0"/>
              <a:t>, </a:t>
            </a:r>
            <a:r>
              <a:rPr lang="zh-TW" altLang="en-US" dirty="0"/>
              <a:t>及一些更詳細的細節</a:t>
            </a:r>
            <a:r>
              <a:rPr lang="en-US" altLang="zh-TW" dirty="0"/>
              <a:t>(</a:t>
            </a:r>
            <a:r>
              <a:rPr lang="zh-TW" altLang="en-US" dirty="0"/>
              <a:t>數位會員卡紀錄</a:t>
            </a:r>
            <a:r>
              <a:rPr lang="en-US" altLang="zh-TW" dirty="0"/>
              <a:t>), </a:t>
            </a:r>
            <a:r>
              <a:rPr lang="zh-TW" altLang="en-US" dirty="0"/>
              <a:t>像是一種由</a:t>
            </a:r>
            <a:r>
              <a:rPr lang="en-US" altLang="zh-TW" dirty="0"/>
              <a:t>server</a:t>
            </a:r>
            <a:r>
              <a:rPr lang="zh-TW" altLang="en-US" dirty="0"/>
              <a:t>端發放的通行證</a:t>
            </a:r>
            <a:endParaRPr lang="en-US" altLang="zh-TW" dirty="0"/>
          </a:p>
          <a:p>
            <a:r>
              <a:rPr lang="en-US" altLang="zh-TW" dirty="0"/>
              <a:t>User-agent: </a:t>
            </a:r>
            <a:r>
              <a:rPr lang="zh-TW" altLang="en-US" dirty="0"/>
              <a:t>用於反爬蟲</a:t>
            </a:r>
            <a:r>
              <a:rPr lang="en-US" altLang="zh-TW" dirty="0"/>
              <a:t>, </a:t>
            </a:r>
            <a:r>
              <a:rPr lang="zh-TW" altLang="en-US" dirty="0"/>
              <a:t>且可以擋掉低端的爬蟲程式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04ECB-4849-40D2-A773-B72E11714777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13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Domain</a:t>
            </a:r>
            <a:r>
              <a:rPr lang="zh-TW" altLang="en-US" dirty="0"/>
              <a:t> </a:t>
            </a:r>
            <a:r>
              <a:rPr lang="en-US" altLang="zh-TW" dirty="0"/>
              <a:t>name</a:t>
            </a:r>
            <a:r>
              <a:rPr lang="zh-TW" altLang="en-US" dirty="0"/>
              <a:t>有限定 限定一定是某網站所得到的資料</a:t>
            </a:r>
            <a:r>
              <a:rPr lang="en-US" altLang="zh-TW" dirty="0"/>
              <a:t>, </a:t>
            </a:r>
            <a:r>
              <a:rPr lang="zh-TW" altLang="en-US" dirty="0"/>
              <a:t>有時為了接第三方</a:t>
            </a:r>
            <a:r>
              <a:rPr lang="en-US" altLang="zh-TW" dirty="0"/>
              <a:t>API</a:t>
            </a:r>
            <a:r>
              <a:rPr lang="zh-TW" altLang="en-US" dirty="0"/>
              <a:t>會將它開啟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04ECB-4849-40D2-A773-B72E11714777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3953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503</a:t>
            </a:r>
            <a:r>
              <a:rPr lang="zh-TW" altLang="en-US" dirty="0"/>
              <a:t>資料抄載</a:t>
            </a:r>
            <a:endParaRPr lang="en-US" altLang="zh-TW" dirty="0"/>
          </a:p>
          <a:p>
            <a:r>
              <a:rPr lang="en-US" altLang="zh-TW" dirty="0"/>
              <a:t>501</a:t>
            </a:r>
            <a:r>
              <a:rPr lang="zh-TW" altLang="en-US" dirty="0"/>
              <a:t>該功能未開放</a:t>
            </a:r>
            <a:endParaRPr lang="en-US" altLang="zh-TW" dirty="0"/>
          </a:p>
          <a:p>
            <a:r>
              <a:rPr lang="en-US" altLang="zh-TW" dirty="0"/>
              <a:t>502</a:t>
            </a:r>
            <a:r>
              <a:rPr lang="zh-TW" altLang="en-US" dirty="0"/>
              <a:t> 伺服器關閉或有問題</a:t>
            </a:r>
            <a:r>
              <a:rPr lang="en-US" altLang="zh-TW" dirty="0"/>
              <a:t>, </a:t>
            </a:r>
            <a:r>
              <a:rPr lang="zh-TW" altLang="en-US" dirty="0"/>
              <a:t>或是從中的代理又問題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04ECB-4849-40D2-A773-B72E11714777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4124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04ECB-4849-40D2-A773-B72E11714777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2624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6DD26-32A4-2A43-990A-6F7E5E73786E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343119" cy="9753600"/>
          </a:xfrm>
          <a:prstGeom prst="rect">
            <a:avLst/>
          </a:prstGeom>
        </p:spPr>
      </p:pic>
      <p:sp>
        <p:nvSpPr>
          <p:cNvPr id="4" name="TextBox 1"/>
          <p:cNvSpPr txBox="1"/>
          <p:nvPr/>
        </p:nvSpPr>
        <p:spPr>
          <a:xfrm>
            <a:off x="6636384" y="4130195"/>
            <a:ext cx="4080947" cy="2132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833"/>
              </a:lnSpc>
            </a:pPr>
            <a:r>
              <a:rPr lang="en-US" altLang="zh-CN" sz="8000" spc="-40" dirty="0">
                <a:solidFill>
                  <a:srgbClr val="000000"/>
                </a:solidFill>
                <a:latin typeface="Microsoft JhengHei"/>
                <a:ea typeface="Microsoft JhengHei"/>
              </a:rPr>
              <a:t>Web</a:t>
            </a:r>
            <a:r>
              <a:rPr lang="en-US" altLang="zh-CN" sz="8000" spc="-5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8000" spc="-25" dirty="0">
                <a:solidFill>
                  <a:srgbClr val="000000"/>
                </a:solidFill>
                <a:latin typeface="Microsoft JhengHei"/>
                <a:ea typeface="Microsoft JhengHei"/>
              </a:rPr>
              <a:t>API</a:t>
            </a:r>
          </a:p>
          <a:p>
            <a:pPr>
              <a:lnSpc>
                <a:spcPts val="1244"/>
              </a:lnSpc>
            </a:pPr>
            <a:endParaRPr lang="en-US" dirty="0"/>
          </a:p>
          <a:p>
            <a:pPr marL="0" indent="432561">
              <a:lnSpc>
                <a:spcPct val="110416"/>
              </a:lnSpc>
            </a:pPr>
            <a:r>
              <a:rPr lang="en-US" altLang="zh-CN" sz="3700" dirty="0">
                <a:solidFill>
                  <a:srgbClr val="000000"/>
                </a:solidFill>
                <a:latin typeface="Microsoft JhengHei"/>
                <a:ea typeface="Microsoft JhengHei"/>
              </a:rPr>
              <a:t>利用</a:t>
            </a:r>
            <a:r>
              <a:rPr lang="en-US" altLang="zh-CN" sz="3700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3700" dirty="0">
                <a:solidFill>
                  <a:srgbClr val="000000"/>
                </a:solidFill>
                <a:latin typeface="Microsoft JhengHei"/>
                <a:ea typeface="Microsoft JhengHei"/>
              </a:rPr>
              <a:t>Flask</a:t>
            </a:r>
            <a:r>
              <a:rPr lang="en-US" altLang="zh-CN" sz="3700" spc="-25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3700" dirty="0">
                <a:solidFill>
                  <a:srgbClr val="000000"/>
                </a:solidFill>
                <a:latin typeface="Microsoft JhengHei"/>
                <a:ea typeface="Microsoft JhengHei"/>
              </a:rPr>
              <a:t>實現</a:t>
            </a:r>
          </a:p>
        </p:txBody>
      </p:sp>
      <p:sp>
        <p:nvSpPr>
          <p:cNvPr id="2" name="TextBox 2"/>
          <p:cNvSpPr txBox="1"/>
          <p:nvPr/>
        </p:nvSpPr>
        <p:spPr>
          <a:xfrm>
            <a:off x="557174" y="8879816"/>
            <a:ext cx="267697" cy="304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000" b="1" spc="-15" dirty="0">
                <a:solidFill>
                  <a:srgbClr val="FEFEFE"/>
                </a:solidFill>
                <a:latin typeface="Arial"/>
                <a:ea typeface="Arial"/>
              </a:rPr>
              <a:t>1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6C5766E-5788-4480-A02C-7E2F9E86A8A3}"/>
              </a:ext>
            </a:extLst>
          </p:cNvPr>
          <p:cNvSpPr/>
          <p:nvPr/>
        </p:nvSpPr>
        <p:spPr>
          <a:xfrm>
            <a:off x="0" y="0"/>
            <a:ext cx="6864824" cy="28660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 53"/>
          <p:cNvSpPr/>
          <p:nvPr/>
        </p:nvSpPr>
        <p:spPr>
          <a:xfrm>
            <a:off x="4544821" y="9307321"/>
            <a:ext cx="12320778" cy="39877"/>
          </a:xfrm>
          <a:custGeom>
            <a:avLst/>
            <a:gdLst>
              <a:gd name="connsiteX0" fmla="*/ 21844 w 12320778"/>
              <a:gd name="connsiteY0" fmla="*/ 18796 h 39877"/>
              <a:gd name="connsiteX1" fmla="*/ 12330684 w 12320778"/>
              <a:gd name="connsiteY1" fmla="*/ 18796 h 3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320778" h="39877">
                <a:moveTo>
                  <a:pt x="21844" y="18796"/>
                </a:moveTo>
                <a:lnTo>
                  <a:pt x="12330684" y="18796"/>
                </a:lnTo>
              </a:path>
            </a:pathLst>
          </a:custGeom>
          <a:ln w="28955">
            <a:solidFill>
              <a:srgbClr val="A1C21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4"/>
          <p:cNvSpPr/>
          <p:nvPr/>
        </p:nvSpPr>
        <p:spPr>
          <a:xfrm>
            <a:off x="781812" y="0"/>
            <a:ext cx="1421892" cy="1051559"/>
          </a:xfrm>
          <a:custGeom>
            <a:avLst/>
            <a:gdLst>
              <a:gd name="connsiteX0" fmla="*/ 0 w 1421892"/>
              <a:gd name="connsiteY0" fmla="*/ 1051559 h 1051559"/>
              <a:gd name="connsiteX1" fmla="*/ 735076 w 1421892"/>
              <a:gd name="connsiteY1" fmla="*/ 0 h 1051559"/>
              <a:gd name="connsiteX2" fmla="*/ 1421892 w 1421892"/>
              <a:gd name="connsiteY2" fmla="*/ 0 h 1051559"/>
              <a:gd name="connsiteX3" fmla="*/ 686815 w 1421892"/>
              <a:gd name="connsiteY3" fmla="*/ 1051559 h 1051559"/>
              <a:gd name="connsiteX4" fmla="*/ 0 w 1421892"/>
              <a:gd name="connsiteY4" fmla="*/ 1051559 h 1051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892" h="1051559">
                <a:moveTo>
                  <a:pt x="0" y="1051559"/>
                </a:moveTo>
                <a:lnTo>
                  <a:pt x="735076" y="0"/>
                </a:lnTo>
                <a:lnTo>
                  <a:pt x="1421892" y="0"/>
                </a:lnTo>
                <a:lnTo>
                  <a:pt x="686815" y="1051559"/>
                </a:lnTo>
                <a:lnTo>
                  <a:pt x="0" y="1051559"/>
                </a:lnTo>
                <a:close/>
              </a:path>
            </a:pathLst>
          </a:custGeom>
          <a:solidFill>
            <a:srgbClr val="A1C21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780" y="2484120"/>
            <a:ext cx="6385560" cy="6522720"/>
          </a:xfrm>
          <a:prstGeom prst="rect">
            <a:avLst/>
          </a:prstGeom>
        </p:spPr>
      </p:pic>
      <p:sp>
        <p:nvSpPr>
          <p:cNvPr id="2" name="TextBox 57"/>
          <p:cNvSpPr txBox="1"/>
          <p:nvPr/>
        </p:nvSpPr>
        <p:spPr>
          <a:xfrm>
            <a:off x="6540118" y="587971"/>
            <a:ext cx="4273898" cy="1684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833"/>
              </a:lnSpc>
            </a:pPr>
            <a:r>
              <a:rPr lang="en-US" altLang="zh-CN" sz="5000" b="1" dirty="0">
                <a:solidFill>
                  <a:srgbClr val="000000"/>
                </a:solidFill>
                <a:latin typeface="Microsoft JhengHei"/>
                <a:ea typeface="Microsoft JhengHei"/>
              </a:rPr>
              <a:t>HTTP</a:t>
            </a:r>
            <a:r>
              <a:rPr lang="en-US" altLang="zh-CN" sz="5000" b="1" spc="5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5000" b="1" dirty="0">
                <a:solidFill>
                  <a:srgbClr val="000000"/>
                </a:solidFill>
                <a:latin typeface="Microsoft JhengHei"/>
                <a:ea typeface="Microsoft JhengHei"/>
              </a:rPr>
              <a:t>Method</a:t>
            </a:r>
          </a:p>
          <a:p>
            <a:pPr>
              <a:lnSpc>
                <a:spcPts val="1710"/>
              </a:lnSpc>
            </a:pPr>
            <a:endParaRPr lang="en-US" dirty="0"/>
          </a:p>
          <a:p>
            <a:pPr marL="0" indent="905256">
              <a:lnSpc>
                <a:spcPct val="110416"/>
              </a:lnSpc>
            </a:pPr>
            <a:r>
              <a:rPr lang="en-US" altLang="zh-CN" sz="3700" dirty="0">
                <a:solidFill>
                  <a:srgbClr val="000000"/>
                </a:solidFill>
                <a:latin typeface="Microsoft JhengHei"/>
                <a:ea typeface="Microsoft JhengHei"/>
              </a:rPr>
              <a:t>Get</a:t>
            </a:r>
            <a:r>
              <a:rPr lang="en-US" altLang="zh-CN" sz="3700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3700" dirty="0">
                <a:solidFill>
                  <a:srgbClr val="000000"/>
                </a:solidFill>
                <a:latin typeface="Microsoft JhengHei"/>
                <a:ea typeface="Microsoft JhengHei"/>
              </a:rPr>
              <a:t>與</a:t>
            </a:r>
            <a:r>
              <a:rPr lang="en-US" altLang="zh-CN" sz="3700" spc="-20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3700" dirty="0">
                <a:solidFill>
                  <a:srgbClr val="000000"/>
                </a:solidFill>
                <a:latin typeface="Microsoft JhengHei"/>
                <a:ea typeface="Microsoft JhengHei"/>
              </a:rPr>
              <a:t>Post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6521937" y="8880823"/>
            <a:ext cx="388580" cy="281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50" b="1" spc="-5" dirty="0">
                <a:solidFill>
                  <a:srgbClr val="756F6F"/>
                </a:solidFill>
                <a:latin typeface="Arial"/>
                <a:ea typeface="Arial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reeform 59"/>
          <p:cNvSpPr/>
          <p:nvPr/>
        </p:nvSpPr>
        <p:spPr>
          <a:xfrm>
            <a:off x="4544821" y="9307321"/>
            <a:ext cx="12320778" cy="39877"/>
          </a:xfrm>
          <a:custGeom>
            <a:avLst/>
            <a:gdLst>
              <a:gd name="connsiteX0" fmla="*/ 21844 w 12320778"/>
              <a:gd name="connsiteY0" fmla="*/ 18796 h 39877"/>
              <a:gd name="connsiteX1" fmla="*/ 12330684 w 12320778"/>
              <a:gd name="connsiteY1" fmla="*/ 18796 h 3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320778" h="39877">
                <a:moveTo>
                  <a:pt x="21844" y="18796"/>
                </a:moveTo>
                <a:lnTo>
                  <a:pt x="12330684" y="18796"/>
                </a:lnTo>
              </a:path>
            </a:pathLst>
          </a:custGeom>
          <a:ln w="28955">
            <a:solidFill>
              <a:srgbClr val="A1C21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60"/>
          <p:cNvSpPr/>
          <p:nvPr/>
        </p:nvSpPr>
        <p:spPr>
          <a:xfrm>
            <a:off x="781812" y="0"/>
            <a:ext cx="1421892" cy="1051559"/>
          </a:xfrm>
          <a:custGeom>
            <a:avLst/>
            <a:gdLst>
              <a:gd name="connsiteX0" fmla="*/ 0 w 1421892"/>
              <a:gd name="connsiteY0" fmla="*/ 1051559 h 1051559"/>
              <a:gd name="connsiteX1" fmla="*/ 735076 w 1421892"/>
              <a:gd name="connsiteY1" fmla="*/ 0 h 1051559"/>
              <a:gd name="connsiteX2" fmla="*/ 1421892 w 1421892"/>
              <a:gd name="connsiteY2" fmla="*/ 0 h 1051559"/>
              <a:gd name="connsiteX3" fmla="*/ 686815 w 1421892"/>
              <a:gd name="connsiteY3" fmla="*/ 1051559 h 1051559"/>
              <a:gd name="connsiteX4" fmla="*/ 0 w 1421892"/>
              <a:gd name="connsiteY4" fmla="*/ 1051559 h 1051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892" h="1051559">
                <a:moveTo>
                  <a:pt x="0" y="1051559"/>
                </a:moveTo>
                <a:lnTo>
                  <a:pt x="735076" y="0"/>
                </a:lnTo>
                <a:lnTo>
                  <a:pt x="1421892" y="0"/>
                </a:lnTo>
                <a:lnTo>
                  <a:pt x="686815" y="1051559"/>
                </a:lnTo>
                <a:lnTo>
                  <a:pt x="0" y="1051559"/>
                </a:lnTo>
                <a:close/>
              </a:path>
            </a:pathLst>
          </a:custGeom>
          <a:solidFill>
            <a:srgbClr val="A1C21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320" y="2956560"/>
            <a:ext cx="9928860" cy="5570220"/>
          </a:xfrm>
          <a:prstGeom prst="rect">
            <a:avLst/>
          </a:prstGeom>
        </p:spPr>
      </p:pic>
      <p:sp>
        <p:nvSpPr>
          <p:cNvPr id="2" name="TextBox 63"/>
          <p:cNvSpPr txBox="1"/>
          <p:nvPr/>
        </p:nvSpPr>
        <p:spPr>
          <a:xfrm>
            <a:off x="6540118" y="571535"/>
            <a:ext cx="4272494" cy="15996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833"/>
              </a:lnSpc>
            </a:pPr>
            <a:r>
              <a:rPr lang="en-US" altLang="zh-CN" sz="5000" b="1" dirty="0">
                <a:solidFill>
                  <a:srgbClr val="000000"/>
                </a:solidFill>
                <a:latin typeface="Microsoft JhengHei"/>
                <a:ea typeface="Microsoft JhengHei"/>
              </a:rPr>
              <a:t>HTTP</a:t>
            </a:r>
            <a:r>
              <a:rPr lang="en-US" altLang="zh-CN" sz="5000" b="1" spc="-5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5000" b="1" dirty="0">
                <a:solidFill>
                  <a:srgbClr val="000000"/>
                </a:solidFill>
                <a:latin typeface="Microsoft JhengHei"/>
                <a:ea typeface="Microsoft JhengHei"/>
              </a:rPr>
              <a:t>Method</a:t>
            </a:r>
          </a:p>
          <a:p>
            <a:pPr>
              <a:lnSpc>
                <a:spcPts val="1039"/>
              </a:lnSpc>
            </a:pPr>
            <a:endParaRPr lang="en-US" dirty="0"/>
          </a:p>
          <a:p>
            <a:pPr marL="0" indent="215138">
              <a:lnSpc>
                <a:spcPct val="110416"/>
              </a:lnSpc>
            </a:pPr>
            <a:r>
              <a:rPr lang="en-US" altLang="zh-CN" sz="3700" dirty="0">
                <a:solidFill>
                  <a:srgbClr val="000000"/>
                </a:solidFill>
                <a:latin typeface="Microsoft JhengHei"/>
                <a:ea typeface="Microsoft JhengHei"/>
              </a:rPr>
              <a:t>Put/Patch,</a:t>
            </a:r>
            <a:r>
              <a:rPr lang="en-US" altLang="zh-CN" sz="3700" spc="-5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3700" spc="-5" dirty="0">
                <a:solidFill>
                  <a:srgbClr val="000000"/>
                </a:solidFill>
                <a:latin typeface="Microsoft JhengHei"/>
                <a:ea typeface="Microsoft JhengHei"/>
              </a:rPr>
              <a:t>Delete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6534130" y="8880823"/>
            <a:ext cx="376400" cy="281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50" b="1" spc="-55" dirty="0">
                <a:solidFill>
                  <a:srgbClr val="756F6F"/>
                </a:solidFill>
                <a:latin typeface="Arial"/>
                <a:ea typeface="Arial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5"/>
          <p:cNvSpPr/>
          <p:nvPr/>
        </p:nvSpPr>
        <p:spPr>
          <a:xfrm>
            <a:off x="4544821" y="9307321"/>
            <a:ext cx="12320778" cy="39877"/>
          </a:xfrm>
          <a:custGeom>
            <a:avLst/>
            <a:gdLst>
              <a:gd name="connsiteX0" fmla="*/ 21844 w 12320778"/>
              <a:gd name="connsiteY0" fmla="*/ 18796 h 39877"/>
              <a:gd name="connsiteX1" fmla="*/ 12330684 w 12320778"/>
              <a:gd name="connsiteY1" fmla="*/ 18796 h 3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320778" h="39877">
                <a:moveTo>
                  <a:pt x="21844" y="18796"/>
                </a:moveTo>
                <a:lnTo>
                  <a:pt x="12330684" y="18796"/>
                </a:lnTo>
              </a:path>
            </a:pathLst>
          </a:custGeom>
          <a:ln w="28955">
            <a:solidFill>
              <a:srgbClr val="A1C21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 66"/>
          <p:cNvSpPr/>
          <p:nvPr/>
        </p:nvSpPr>
        <p:spPr>
          <a:xfrm>
            <a:off x="781812" y="0"/>
            <a:ext cx="1421892" cy="1051559"/>
          </a:xfrm>
          <a:custGeom>
            <a:avLst/>
            <a:gdLst>
              <a:gd name="connsiteX0" fmla="*/ 0 w 1421892"/>
              <a:gd name="connsiteY0" fmla="*/ 1051559 h 1051559"/>
              <a:gd name="connsiteX1" fmla="*/ 735076 w 1421892"/>
              <a:gd name="connsiteY1" fmla="*/ 0 h 1051559"/>
              <a:gd name="connsiteX2" fmla="*/ 1421892 w 1421892"/>
              <a:gd name="connsiteY2" fmla="*/ 0 h 1051559"/>
              <a:gd name="connsiteX3" fmla="*/ 686815 w 1421892"/>
              <a:gd name="connsiteY3" fmla="*/ 1051559 h 1051559"/>
              <a:gd name="connsiteX4" fmla="*/ 0 w 1421892"/>
              <a:gd name="connsiteY4" fmla="*/ 1051559 h 1051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892" h="1051559">
                <a:moveTo>
                  <a:pt x="0" y="1051559"/>
                </a:moveTo>
                <a:lnTo>
                  <a:pt x="735076" y="0"/>
                </a:lnTo>
                <a:lnTo>
                  <a:pt x="1421892" y="0"/>
                </a:lnTo>
                <a:lnTo>
                  <a:pt x="686815" y="1051559"/>
                </a:lnTo>
                <a:lnTo>
                  <a:pt x="0" y="1051559"/>
                </a:lnTo>
                <a:close/>
              </a:path>
            </a:pathLst>
          </a:custGeom>
          <a:solidFill>
            <a:srgbClr val="A1C21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560" y="3261360"/>
            <a:ext cx="5593080" cy="4754879"/>
          </a:xfrm>
          <a:prstGeom prst="rect">
            <a:avLst/>
          </a:prstGeom>
        </p:spPr>
      </p:pic>
      <p:pic>
        <p:nvPicPr>
          <p:cNvPr id="70" name="Picture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5380" y="2811780"/>
            <a:ext cx="6995159" cy="5661660"/>
          </a:xfrm>
          <a:prstGeom prst="rect">
            <a:avLst/>
          </a:prstGeom>
        </p:spPr>
      </p:pic>
      <p:sp>
        <p:nvSpPr>
          <p:cNvPr id="2" name="TextBox 70"/>
          <p:cNvSpPr txBox="1"/>
          <p:nvPr/>
        </p:nvSpPr>
        <p:spPr>
          <a:xfrm>
            <a:off x="5999988" y="672680"/>
            <a:ext cx="5333235" cy="19967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363982">
              <a:lnSpc>
                <a:spcPct val="110833"/>
              </a:lnSpc>
            </a:pPr>
            <a:r>
              <a:rPr lang="en-US" altLang="zh-CN" sz="5000" b="1" dirty="0">
                <a:solidFill>
                  <a:srgbClr val="000000"/>
                </a:solidFill>
                <a:latin typeface="Microsoft JhengHei"/>
                <a:ea typeface="Microsoft JhengHei"/>
              </a:rPr>
              <a:t>什麼是Header</a:t>
            </a:r>
            <a:r>
              <a:rPr lang="en-US" altLang="zh-CN" sz="5000" b="1" spc="-30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5000" b="1" spc="30" dirty="0">
                <a:solidFill>
                  <a:srgbClr val="000000"/>
                </a:solidFill>
                <a:latin typeface="Microsoft JhengHei"/>
                <a:ea typeface="Microsoft JhengHei"/>
              </a:rPr>
              <a:t>?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814"/>
              </a:lnSpc>
            </a:pPr>
            <a:endParaRPr lang="en-US" dirty="0"/>
          </a:p>
          <a:p>
            <a:pPr marL="0">
              <a:lnSpc>
                <a:spcPct val="110833"/>
              </a:lnSpc>
            </a:pPr>
            <a:r>
              <a:rPr lang="en-US" altLang="zh-CN" sz="3200" dirty="0">
                <a:solidFill>
                  <a:srgbClr val="000000"/>
                </a:solidFill>
                <a:latin typeface="Microsoft JhengHei"/>
                <a:ea typeface="Microsoft JhengHei"/>
              </a:rPr>
              <a:t>此次</a:t>
            </a:r>
            <a:r>
              <a:rPr lang="en-US" altLang="zh-CN" sz="3200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Microsoft JhengHei"/>
                <a:ea typeface="Microsoft JhengHei"/>
              </a:rPr>
              <a:t>API</a:t>
            </a:r>
            <a:r>
              <a:rPr lang="en-US" altLang="zh-CN" sz="3200" spc="30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Microsoft JhengHei"/>
                <a:ea typeface="Microsoft JhengHei"/>
              </a:rPr>
              <a:t>傳遞的相關屬性資訊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6521937" y="8880823"/>
            <a:ext cx="388580" cy="281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50" b="1" spc="-5" dirty="0">
                <a:solidFill>
                  <a:srgbClr val="756F6F"/>
                </a:solidFill>
                <a:latin typeface="Arial"/>
                <a:ea typeface="Arial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Freeform 72"/>
          <p:cNvSpPr/>
          <p:nvPr/>
        </p:nvSpPr>
        <p:spPr>
          <a:xfrm>
            <a:off x="4544821" y="9307321"/>
            <a:ext cx="12320778" cy="39877"/>
          </a:xfrm>
          <a:custGeom>
            <a:avLst/>
            <a:gdLst>
              <a:gd name="connsiteX0" fmla="*/ 21844 w 12320778"/>
              <a:gd name="connsiteY0" fmla="*/ 18796 h 39877"/>
              <a:gd name="connsiteX1" fmla="*/ 12330684 w 12320778"/>
              <a:gd name="connsiteY1" fmla="*/ 18796 h 3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320778" h="39877">
                <a:moveTo>
                  <a:pt x="21844" y="18796"/>
                </a:moveTo>
                <a:lnTo>
                  <a:pt x="12330684" y="18796"/>
                </a:lnTo>
              </a:path>
            </a:pathLst>
          </a:custGeom>
          <a:ln w="28955">
            <a:solidFill>
              <a:srgbClr val="A1C21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73"/>
          <p:cNvSpPr/>
          <p:nvPr/>
        </p:nvSpPr>
        <p:spPr>
          <a:xfrm>
            <a:off x="781812" y="0"/>
            <a:ext cx="1421892" cy="1051559"/>
          </a:xfrm>
          <a:custGeom>
            <a:avLst/>
            <a:gdLst>
              <a:gd name="connsiteX0" fmla="*/ 0 w 1421892"/>
              <a:gd name="connsiteY0" fmla="*/ 1051559 h 1051559"/>
              <a:gd name="connsiteX1" fmla="*/ 735076 w 1421892"/>
              <a:gd name="connsiteY1" fmla="*/ 0 h 1051559"/>
              <a:gd name="connsiteX2" fmla="*/ 1421892 w 1421892"/>
              <a:gd name="connsiteY2" fmla="*/ 0 h 1051559"/>
              <a:gd name="connsiteX3" fmla="*/ 686815 w 1421892"/>
              <a:gd name="connsiteY3" fmla="*/ 1051559 h 1051559"/>
              <a:gd name="connsiteX4" fmla="*/ 0 w 1421892"/>
              <a:gd name="connsiteY4" fmla="*/ 1051559 h 1051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892" h="1051559">
                <a:moveTo>
                  <a:pt x="0" y="1051559"/>
                </a:moveTo>
                <a:lnTo>
                  <a:pt x="735076" y="0"/>
                </a:lnTo>
                <a:lnTo>
                  <a:pt x="1421892" y="0"/>
                </a:lnTo>
                <a:lnTo>
                  <a:pt x="686815" y="1051559"/>
                </a:lnTo>
                <a:lnTo>
                  <a:pt x="0" y="1051559"/>
                </a:lnTo>
                <a:close/>
              </a:path>
            </a:pathLst>
          </a:custGeom>
          <a:solidFill>
            <a:srgbClr val="A1C21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960" y="2164080"/>
            <a:ext cx="12374880" cy="6248400"/>
          </a:xfrm>
          <a:prstGeom prst="rect">
            <a:avLst/>
          </a:prstGeom>
        </p:spPr>
      </p:pic>
      <p:sp>
        <p:nvSpPr>
          <p:cNvPr id="2" name="TextBox 76"/>
          <p:cNvSpPr txBox="1"/>
          <p:nvPr/>
        </p:nvSpPr>
        <p:spPr>
          <a:xfrm>
            <a:off x="5999353" y="554189"/>
            <a:ext cx="5355649" cy="14961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833"/>
              </a:lnSpc>
            </a:pPr>
            <a:r>
              <a:rPr lang="en-US" altLang="zh-CN" sz="5000" b="1" dirty="0">
                <a:solidFill>
                  <a:srgbClr val="000000"/>
                </a:solidFill>
                <a:latin typeface="Microsoft JhengHei"/>
                <a:ea typeface="Microsoft JhengHei"/>
              </a:rPr>
              <a:t>Header</a:t>
            </a:r>
            <a:r>
              <a:rPr lang="en-US" altLang="zh-CN" sz="5000" b="1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5000" b="1" dirty="0">
                <a:solidFill>
                  <a:srgbClr val="000000"/>
                </a:solidFill>
                <a:latin typeface="Microsoft JhengHei"/>
                <a:ea typeface="Microsoft JhengHei"/>
              </a:rPr>
              <a:t>-</a:t>
            </a:r>
            <a:r>
              <a:rPr lang="en-US" altLang="zh-CN" sz="5000" b="1" spc="15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5000" b="1" dirty="0">
                <a:solidFill>
                  <a:srgbClr val="000000"/>
                </a:solidFill>
                <a:latin typeface="Microsoft JhengHei"/>
                <a:ea typeface="Microsoft JhengHei"/>
              </a:rPr>
              <a:t>Request</a:t>
            </a:r>
          </a:p>
          <a:p>
            <a:pPr>
              <a:lnSpc>
                <a:spcPts val="1139"/>
              </a:lnSpc>
            </a:pPr>
            <a:endParaRPr lang="en-US" dirty="0"/>
          </a:p>
          <a:p>
            <a:pPr marL="0" indent="703453">
              <a:lnSpc>
                <a:spcPct val="110833"/>
              </a:lnSpc>
            </a:pPr>
            <a:r>
              <a:rPr lang="en-US" altLang="zh-CN" sz="3000" dirty="0">
                <a:solidFill>
                  <a:srgbClr val="000000"/>
                </a:solidFill>
                <a:latin typeface="Microsoft JhengHei"/>
                <a:ea typeface="Microsoft JhengHei"/>
              </a:rPr>
              <a:t>來自</a:t>
            </a:r>
            <a:r>
              <a:rPr lang="en-US" altLang="zh-CN" sz="3000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Microsoft JhengHei"/>
                <a:ea typeface="Microsoft JhengHei"/>
              </a:rPr>
              <a:t>Request</a:t>
            </a:r>
            <a:r>
              <a:rPr lang="en-US" altLang="zh-CN" sz="3000" spc="-30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Microsoft JhengHei"/>
                <a:ea typeface="Microsoft JhengHei"/>
              </a:rPr>
              <a:t>端的資訊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16521937" y="8880823"/>
            <a:ext cx="388580" cy="281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50" b="1" spc="-5" dirty="0">
                <a:solidFill>
                  <a:srgbClr val="756F6F"/>
                </a:solidFill>
                <a:latin typeface="Arial"/>
                <a:ea typeface="Arial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78"/>
          <p:cNvSpPr/>
          <p:nvPr/>
        </p:nvSpPr>
        <p:spPr>
          <a:xfrm>
            <a:off x="4544821" y="9307321"/>
            <a:ext cx="12320778" cy="39877"/>
          </a:xfrm>
          <a:custGeom>
            <a:avLst/>
            <a:gdLst>
              <a:gd name="connsiteX0" fmla="*/ 21844 w 12320778"/>
              <a:gd name="connsiteY0" fmla="*/ 18796 h 39877"/>
              <a:gd name="connsiteX1" fmla="*/ 12330684 w 12320778"/>
              <a:gd name="connsiteY1" fmla="*/ 18796 h 3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320778" h="39877">
                <a:moveTo>
                  <a:pt x="21844" y="18796"/>
                </a:moveTo>
                <a:lnTo>
                  <a:pt x="12330684" y="18796"/>
                </a:lnTo>
              </a:path>
            </a:pathLst>
          </a:custGeom>
          <a:ln w="28955">
            <a:solidFill>
              <a:srgbClr val="A1C21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 79"/>
          <p:cNvSpPr/>
          <p:nvPr/>
        </p:nvSpPr>
        <p:spPr>
          <a:xfrm>
            <a:off x="781812" y="0"/>
            <a:ext cx="1421892" cy="1051559"/>
          </a:xfrm>
          <a:custGeom>
            <a:avLst/>
            <a:gdLst>
              <a:gd name="connsiteX0" fmla="*/ 0 w 1421892"/>
              <a:gd name="connsiteY0" fmla="*/ 1051559 h 1051559"/>
              <a:gd name="connsiteX1" fmla="*/ 735076 w 1421892"/>
              <a:gd name="connsiteY1" fmla="*/ 0 h 1051559"/>
              <a:gd name="connsiteX2" fmla="*/ 1421892 w 1421892"/>
              <a:gd name="connsiteY2" fmla="*/ 0 h 1051559"/>
              <a:gd name="connsiteX3" fmla="*/ 686815 w 1421892"/>
              <a:gd name="connsiteY3" fmla="*/ 1051559 h 1051559"/>
              <a:gd name="connsiteX4" fmla="*/ 0 w 1421892"/>
              <a:gd name="connsiteY4" fmla="*/ 1051559 h 1051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892" h="1051559">
                <a:moveTo>
                  <a:pt x="0" y="1051559"/>
                </a:moveTo>
                <a:lnTo>
                  <a:pt x="735076" y="0"/>
                </a:lnTo>
                <a:lnTo>
                  <a:pt x="1421892" y="0"/>
                </a:lnTo>
                <a:lnTo>
                  <a:pt x="686815" y="1051559"/>
                </a:lnTo>
                <a:lnTo>
                  <a:pt x="0" y="1051559"/>
                </a:lnTo>
                <a:close/>
              </a:path>
            </a:pathLst>
          </a:custGeom>
          <a:solidFill>
            <a:srgbClr val="A1C21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060" y="2346960"/>
            <a:ext cx="13342619" cy="5882640"/>
          </a:xfrm>
          <a:prstGeom prst="rect">
            <a:avLst/>
          </a:prstGeom>
        </p:spPr>
      </p:pic>
      <p:sp>
        <p:nvSpPr>
          <p:cNvPr id="2" name="TextBox 82"/>
          <p:cNvSpPr txBox="1"/>
          <p:nvPr/>
        </p:nvSpPr>
        <p:spPr>
          <a:xfrm>
            <a:off x="5766815" y="554189"/>
            <a:ext cx="5821652" cy="14961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833"/>
              </a:lnSpc>
            </a:pPr>
            <a:r>
              <a:rPr lang="en-US" altLang="zh-CN" sz="5000" b="1" dirty="0">
                <a:solidFill>
                  <a:srgbClr val="000000"/>
                </a:solidFill>
                <a:latin typeface="Microsoft JhengHei"/>
                <a:ea typeface="Microsoft JhengHei"/>
              </a:rPr>
              <a:t>Header</a:t>
            </a:r>
            <a:r>
              <a:rPr lang="en-US" altLang="zh-CN" sz="5000" b="1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5000" b="1" dirty="0">
                <a:solidFill>
                  <a:srgbClr val="000000"/>
                </a:solidFill>
                <a:latin typeface="Microsoft JhengHei"/>
                <a:ea typeface="Microsoft JhengHei"/>
              </a:rPr>
              <a:t>-</a:t>
            </a:r>
            <a:r>
              <a:rPr lang="en-US" altLang="zh-CN" sz="5000" b="1" spc="40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5000" b="1" dirty="0">
                <a:solidFill>
                  <a:srgbClr val="000000"/>
                </a:solidFill>
                <a:latin typeface="Microsoft JhengHei"/>
                <a:ea typeface="Microsoft JhengHei"/>
              </a:rPr>
              <a:t>Response</a:t>
            </a:r>
          </a:p>
          <a:p>
            <a:pPr>
              <a:lnSpc>
                <a:spcPts val="1139"/>
              </a:lnSpc>
            </a:pPr>
            <a:endParaRPr lang="en-US" dirty="0"/>
          </a:p>
          <a:p>
            <a:pPr marL="0" indent="935990">
              <a:lnSpc>
                <a:spcPct val="110833"/>
              </a:lnSpc>
            </a:pPr>
            <a:r>
              <a:rPr lang="en-US" altLang="zh-CN" sz="3000" dirty="0">
                <a:solidFill>
                  <a:srgbClr val="000000"/>
                </a:solidFill>
                <a:latin typeface="Microsoft JhengHei"/>
                <a:ea typeface="Microsoft JhengHei"/>
              </a:rPr>
              <a:t>來自</a:t>
            </a:r>
            <a:r>
              <a:rPr lang="en-US" altLang="zh-CN" sz="3000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Microsoft JhengHei"/>
                <a:ea typeface="Microsoft JhengHei"/>
              </a:rPr>
              <a:t>Request</a:t>
            </a:r>
            <a:r>
              <a:rPr lang="en-US" altLang="zh-CN" sz="3000" spc="-30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Microsoft JhengHei"/>
                <a:ea typeface="Microsoft JhengHei"/>
              </a:rPr>
              <a:t>端的資訊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6521937" y="8880823"/>
            <a:ext cx="388580" cy="281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50" b="1" spc="-5" dirty="0">
                <a:solidFill>
                  <a:srgbClr val="756F6F"/>
                </a:solidFill>
                <a:latin typeface="Arial"/>
                <a:ea typeface="Arial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Freeform 84"/>
          <p:cNvSpPr/>
          <p:nvPr/>
        </p:nvSpPr>
        <p:spPr>
          <a:xfrm>
            <a:off x="4544821" y="9307321"/>
            <a:ext cx="12320778" cy="39877"/>
          </a:xfrm>
          <a:custGeom>
            <a:avLst/>
            <a:gdLst>
              <a:gd name="connsiteX0" fmla="*/ 21844 w 12320778"/>
              <a:gd name="connsiteY0" fmla="*/ 18796 h 39877"/>
              <a:gd name="connsiteX1" fmla="*/ 12330684 w 12320778"/>
              <a:gd name="connsiteY1" fmla="*/ 18796 h 3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320778" h="39877">
                <a:moveTo>
                  <a:pt x="21844" y="18796"/>
                </a:moveTo>
                <a:lnTo>
                  <a:pt x="12330684" y="18796"/>
                </a:lnTo>
              </a:path>
            </a:pathLst>
          </a:custGeom>
          <a:ln w="28955">
            <a:solidFill>
              <a:srgbClr val="A1C21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 85"/>
          <p:cNvSpPr/>
          <p:nvPr/>
        </p:nvSpPr>
        <p:spPr>
          <a:xfrm>
            <a:off x="781812" y="0"/>
            <a:ext cx="1421892" cy="1051559"/>
          </a:xfrm>
          <a:custGeom>
            <a:avLst/>
            <a:gdLst>
              <a:gd name="connsiteX0" fmla="*/ 0 w 1421892"/>
              <a:gd name="connsiteY0" fmla="*/ 1051559 h 1051559"/>
              <a:gd name="connsiteX1" fmla="*/ 735076 w 1421892"/>
              <a:gd name="connsiteY1" fmla="*/ 0 h 1051559"/>
              <a:gd name="connsiteX2" fmla="*/ 1421892 w 1421892"/>
              <a:gd name="connsiteY2" fmla="*/ 0 h 1051559"/>
              <a:gd name="connsiteX3" fmla="*/ 686815 w 1421892"/>
              <a:gd name="connsiteY3" fmla="*/ 1051559 h 1051559"/>
              <a:gd name="connsiteX4" fmla="*/ 0 w 1421892"/>
              <a:gd name="connsiteY4" fmla="*/ 1051559 h 1051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892" h="1051559">
                <a:moveTo>
                  <a:pt x="0" y="1051559"/>
                </a:moveTo>
                <a:lnTo>
                  <a:pt x="735076" y="0"/>
                </a:lnTo>
                <a:lnTo>
                  <a:pt x="1421892" y="0"/>
                </a:lnTo>
                <a:lnTo>
                  <a:pt x="686815" y="1051559"/>
                </a:lnTo>
                <a:lnTo>
                  <a:pt x="0" y="1051559"/>
                </a:lnTo>
                <a:close/>
              </a:path>
            </a:pathLst>
          </a:custGeom>
          <a:solidFill>
            <a:srgbClr val="A1C21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Picture 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960" y="2346960"/>
            <a:ext cx="11894820" cy="5768340"/>
          </a:xfrm>
          <a:prstGeom prst="rect">
            <a:avLst/>
          </a:prstGeom>
        </p:spPr>
      </p:pic>
      <p:sp>
        <p:nvSpPr>
          <p:cNvPr id="2" name="TextBox 88"/>
          <p:cNvSpPr txBox="1"/>
          <p:nvPr/>
        </p:nvSpPr>
        <p:spPr>
          <a:xfrm>
            <a:off x="5927090" y="613953"/>
            <a:ext cx="5497630" cy="14363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833"/>
              </a:lnSpc>
            </a:pPr>
            <a:r>
              <a:rPr lang="en-US" altLang="zh-CN" sz="5000" b="1" dirty="0">
                <a:solidFill>
                  <a:srgbClr val="000000"/>
                </a:solidFill>
                <a:latin typeface="Microsoft JhengHei"/>
                <a:ea typeface="Microsoft JhengHei"/>
              </a:rPr>
              <a:t>HTTP</a:t>
            </a:r>
            <a:r>
              <a:rPr lang="en-US" altLang="zh-CN" sz="5000" b="1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5000" b="1" dirty="0">
                <a:solidFill>
                  <a:srgbClr val="000000"/>
                </a:solidFill>
                <a:latin typeface="Microsoft JhengHei"/>
                <a:ea typeface="Microsoft JhengHei"/>
              </a:rPr>
              <a:t>Status</a:t>
            </a:r>
            <a:r>
              <a:rPr lang="en-US" altLang="zh-CN" sz="5000" b="1" spc="-20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5000" b="1" dirty="0">
                <a:solidFill>
                  <a:srgbClr val="000000"/>
                </a:solidFill>
                <a:latin typeface="Microsoft JhengHei"/>
                <a:ea typeface="Microsoft JhengHei"/>
              </a:rPr>
              <a:t>Code</a:t>
            </a:r>
          </a:p>
          <a:p>
            <a:pPr>
              <a:lnSpc>
                <a:spcPts val="669"/>
              </a:lnSpc>
            </a:pPr>
            <a:endParaRPr lang="en-US" dirty="0"/>
          </a:p>
          <a:p>
            <a:pPr marL="0" indent="252094">
              <a:lnSpc>
                <a:spcPct val="110833"/>
              </a:lnSpc>
            </a:pPr>
            <a:r>
              <a:rPr lang="en-US" altLang="zh-CN" sz="3000" dirty="0">
                <a:solidFill>
                  <a:srgbClr val="000000"/>
                </a:solidFill>
                <a:latin typeface="Microsoft JhengHei"/>
                <a:ea typeface="Microsoft JhengHei"/>
              </a:rPr>
              <a:t>簡單了解這次</a:t>
            </a:r>
            <a:r>
              <a:rPr lang="en-US" altLang="zh-CN" sz="3000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Microsoft JhengHei"/>
                <a:ea typeface="Microsoft JhengHei"/>
              </a:rPr>
              <a:t>API</a:t>
            </a:r>
            <a:r>
              <a:rPr lang="en-US" altLang="zh-CN" sz="3000" spc="-20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Microsoft JhengHei"/>
                <a:ea typeface="Microsoft JhengHei"/>
              </a:rPr>
              <a:t>傳輸的結果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16521937" y="8880823"/>
            <a:ext cx="388580" cy="281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50" b="1" spc="-5" dirty="0">
                <a:solidFill>
                  <a:srgbClr val="756F6F"/>
                </a:solidFill>
                <a:latin typeface="Arial"/>
                <a:ea typeface="Arial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Freeform 90"/>
          <p:cNvSpPr/>
          <p:nvPr/>
        </p:nvSpPr>
        <p:spPr>
          <a:xfrm>
            <a:off x="4544821" y="9307321"/>
            <a:ext cx="12320778" cy="39877"/>
          </a:xfrm>
          <a:custGeom>
            <a:avLst/>
            <a:gdLst>
              <a:gd name="connsiteX0" fmla="*/ 21844 w 12320778"/>
              <a:gd name="connsiteY0" fmla="*/ 18796 h 39877"/>
              <a:gd name="connsiteX1" fmla="*/ 12330684 w 12320778"/>
              <a:gd name="connsiteY1" fmla="*/ 18796 h 3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320778" h="39877">
                <a:moveTo>
                  <a:pt x="21844" y="18796"/>
                </a:moveTo>
                <a:lnTo>
                  <a:pt x="12330684" y="18796"/>
                </a:lnTo>
              </a:path>
            </a:pathLst>
          </a:custGeom>
          <a:ln w="28955">
            <a:solidFill>
              <a:srgbClr val="A1C21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eform 91"/>
          <p:cNvSpPr/>
          <p:nvPr/>
        </p:nvSpPr>
        <p:spPr>
          <a:xfrm>
            <a:off x="781812" y="0"/>
            <a:ext cx="1421892" cy="1051559"/>
          </a:xfrm>
          <a:custGeom>
            <a:avLst/>
            <a:gdLst>
              <a:gd name="connsiteX0" fmla="*/ 0 w 1421892"/>
              <a:gd name="connsiteY0" fmla="*/ 1051559 h 1051559"/>
              <a:gd name="connsiteX1" fmla="*/ 735076 w 1421892"/>
              <a:gd name="connsiteY1" fmla="*/ 0 h 1051559"/>
              <a:gd name="connsiteX2" fmla="*/ 1421892 w 1421892"/>
              <a:gd name="connsiteY2" fmla="*/ 0 h 1051559"/>
              <a:gd name="connsiteX3" fmla="*/ 686815 w 1421892"/>
              <a:gd name="connsiteY3" fmla="*/ 1051559 h 1051559"/>
              <a:gd name="connsiteX4" fmla="*/ 0 w 1421892"/>
              <a:gd name="connsiteY4" fmla="*/ 1051559 h 1051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892" h="1051559">
                <a:moveTo>
                  <a:pt x="0" y="1051559"/>
                </a:moveTo>
                <a:lnTo>
                  <a:pt x="735076" y="0"/>
                </a:lnTo>
                <a:lnTo>
                  <a:pt x="1421892" y="0"/>
                </a:lnTo>
                <a:lnTo>
                  <a:pt x="686815" y="1051559"/>
                </a:lnTo>
                <a:lnTo>
                  <a:pt x="0" y="1051559"/>
                </a:lnTo>
                <a:close/>
              </a:path>
            </a:pathLst>
          </a:custGeom>
          <a:solidFill>
            <a:srgbClr val="A1C21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Picture 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479" y="2545080"/>
            <a:ext cx="8976359" cy="5981700"/>
          </a:xfrm>
          <a:prstGeom prst="rect">
            <a:avLst/>
          </a:prstGeom>
        </p:spPr>
      </p:pic>
      <p:sp>
        <p:nvSpPr>
          <p:cNvPr id="2" name="TextBox 94"/>
          <p:cNvSpPr txBox="1"/>
          <p:nvPr/>
        </p:nvSpPr>
        <p:spPr>
          <a:xfrm>
            <a:off x="5527802" y="613953"/>
            <a:ext cx="6297167" cy="10207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632205">
              <a:lnSpc>
                <a:spcPct val="110833"/>
              </a:lnSpc>
            </a:pPr>
            <a:r>
              <a:rPr lang="en-US" altLang="zh-CN" sz="5000" b="1" dirty="0">
                <a:solidFill>
                  <a:srgbClr val="000000"/>
                </a:solidFill>
                <a:latin typeface="Microsoft JhengHei"/>
                <a:ea typeface="Microsoft JhengHei"/>
              </a:rPr>
              <a:t>API</a:t>
            </a:r>
            <a:r>
              <a:rPr lang="en-US" altLang="zh-CN" sz="5000" b="1" spc="25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5000" b="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基礎知識測驗</a:t>
            </a:r>
            <a:endParaRPr lang="en-US" altLang="zh-CN" sz="5000" b="1" dirty="0">
              <a:solidFill>
                <a:srgbClr val="000000"/>
              </a:solidFill>
              <a:latin typeface="Microsoft JhengHei"/>
              <a:ea typeface="Microsoft JhengHei"/>
            </a:endParaRPr>
          </a:p>
          <a:p>
            <a:pPr>
              <a:lnSpc>
                <a:spcPts val="1055"/>
              </a:lnSpc>
            </a:pPr>
            <a:endParaRPr lang="en-US" dirty="0"/>
          </a:p>
        </p:txBody>
      </p:sp>
      <p:sp>
        <p:nvSpPr>
          <p:cNvPr id="95" name="TextBox 95"/>
          <p:cNvSpPr txBox="1"/>
          <p:nvPr/>
        </p:nvSpPr>
        <p:spPr>
          <a:xfrm>
            <a:off x="16521937" y="8880823"/>
            <a:ext cx="388580" cy="281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50" b="1" spc="-5" dirty="0">
                <a:solidFill>
                  <a:srgbClr val="756F6F"/>
                </a:solidFill>
                <a:latin typeface="Arial"/>
                <a:ea typeface="Arial"/>
              </a:rPr>
              <a:t>16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0A20C68-4F5E-42A5-B6CB-4F3EBE76C26E}"/>
              </a:ext>
            </a:extLst>
          </p:cNvPr>
          <p:cNvSpPr txBox="1"/>
          <p:nvPr/>
        </p:nvSpPr>
        <p:spPr>
          <a:xfrm>
            <a:off x="5896451" y="1621750"/>
            <a:ext cx="5547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https://reurl.cc/GoleE3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Freeform 96"/>
          <p:cNvSpPr/>
          <p:nvPr/>
        </p:nvSpPr>
        <p:spPr>
          <a:xfrm>
            <a:off x="4544821" y="9307321"/>
            <a:ext cx="12320778" cy="39877"/>
          </a:xfrm>
          <a:custGeom>
            <a:avLst/>
            <a:gdLst>
              <a:gd name="connsiteX0" fmla="*/ 21844 w 12320778"/>
              <a:gd name="connsiteY0" fmla="*/ 18796 h 39877"/>
              <a:gd name="connsiteX1" fmla="*/ 12330684 w 12320778"/>
              <a:gd name="connsiteY1" fmla="*/ 18796 h 3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320778" h="39877">
                <a:moveTo>
                  <a:pt x="21844" y="18796"/>
                </a:moveTo>
                <a:lnTo>
                  <a:pt x="12330684" y="18796"/>
                </a:lnTo>
              </a:path>
            </a:pathLst>
          </a:custGeom>
          <a:ln w="28955">
            <a:solidFill>
              <a:srgbClr val="A1C21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 97"/>
          <p:cNvSpPr/>
          <p:nvPr/>
        </p:nvSpPr>
        <p:spPr>
          <a:xfrm>
            <a:off x="781812" y="0"/>
            <a:ext cx="1421892" cy="1051559"/>
          </a:xfrm>
          <a:custGeom>
            <a:avLst/>
            <a:gdLst>
              <a:gd name="connsiteX0" fmla="*/ 0 w 1421892"/>
              <a:gd name="connsiteY0" fmla="*/ 1051559 h 1051559"/>
              <a:gd name="connsiteX1" fmla="*/ 735076 w 1421892"/>
              <a:gd name="connsiteY1" fmla="*/ 0 h 1051559"/>
              <a:gd name="connsiteX2" fmla="*/ 1421892 w 1421892"/>
              <a:gd name="connsiteY2" fmla="*/ 0 h 1051559"/>
              <a:gd name="connsiteX3" fmla="*/ 686815 w 1421892"/>
              <a:gd name="connsiteY3" fmla="*/ 1051559 h 1051559"/>
              <a:gd name="connsiteX4" fmla="*/ 0 w 1421892"/>
              <a:gd name="connsiteY4" fmla="*/ 1051559 h 1051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892" h="1051559">
                <a:moveTo>
                  <a:pt x="0" y="1051559"/>
                </a:moveTo>
                <a:lnTo>
                  <a:pt x="735076" y="0"/>
                </a:lnTo>
                <a:lnTo>
                  <a:pt x="1421892" y="0"/>
                </a:lnTo>
                <a:lnTo>
                  <a:pt x="686815" y="1051559"/>
                </a:lnTo>
                <a:lnTo>
                  <a:pt x="0" y="1051559"/>
                </a:lnTo>
                <a:close/>
              </a:path>
            </a:pathLst>
          </a:custGeom>
          <a:solidFill>
            <a:srgbClr val="A1C21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0" name="Picture 1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2660" y="1965960"/>
            <a:ext cx="1341120" cy="1272540"/>
          </a:xfrm>
          <a:prstGeom prst="rect">
            <a:avLst/>
          </a:prstGeom>
        </p:spPr>
      </p:pic>
      <p:pic>
        <p:nvPicPr>
          <p:cNvPr id="101" name="Picture 1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3320" y="426720"/>
            <a:ext cx="1493520" cy="1493520"/>
          </a:xfrm>
          <a:prstGeom prst="rect">
            <a:avLst/>
          </a:prstGeom>
        </p:spPr>
      </p:pic>
      <p:pic>
        <p:nvPicPr>
          <p:cNvPr id="102" name="Picture 1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0180" y="1859280"/>
            <a:ext cx="1493520" cy="1485900"/>
          </a:xfrm>
          <a:prstGeom prst="rect">
            <a:avLst/>
          </a:prstGeom>
        </p:spPr>
      </p:pic>
      <p:pic>
        <p:nvPicPr>
          <p:cNvPr id="103" name="Picture 1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8560" y="4945380"/>
            <a:ext cx="10645140" cy="3718560"/>
          </a:xfrm>
          <a:prstGeom prst="rect">
            <a:avLst/>
          </a:prstGeom>
        </p:spPr>
      </p:pic>
      <p:sp>
        <p:nvSpPr>
          <p:cNvPr id="2" name="TextBox 103"/>
          <p:cNvSpPr txBox="1"/>
          <p:nvPr/>
        </p:nvSpPr>
        <p:spPr>
          <a:xfrm>
            <a:off x="3058667" y="1017869"/>
            <a:ext cx="6130594" cy="36364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44145">
              <a:lnSpc>
                <a:spcPct val="110833"/>
              </a:lnSpc>
            </a:pPr>
            <a:r>
              <a:rPr lang="en-US" altLang="zh-CN" sz="4800" b="1" dirty="0">
                <a:solidFill>
                  <a:srgbClr val="000000"/>
                </a:solidFill>
                <a:latin typeface="Microsoft JhengHei"/>
                <a:ea typeface="Microsoft JhengHei"/>
              </a:rPr>
              <a:t>Developer</a:t>
            </a:r>
            <a:r>
              <a:rPr lang="en-US" altLang="zh-CN" sz="4800" b="1" spc="10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4800" b="1" dirty="0">
                <a:solidFill>
                  <a:srgbClr val="000000"/>
                </a:solidFill>
                <a:latin typeface="Microsoft JhengHei"/>
                <a:ea typeface="Microsoft JhengHei"/>
              </a:rPr>
              <a:t>Tool</a:t>
            </a:r>
          </a:p>
          <a:p>
            <a:pPr>
              <a:lnSpc>
                <a:spcPts val="1105"/>
              </a:lnSpc>
            </a:pPr>
            <a:endParaRPr lang="en-US" dirty="0"/>
          </a:p>
          <a:p>
            <a:pPr marL="0" indent="23495">
              <a:lnSpc>
                <a:spcPct val="110833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Microsoft JhengHei"/>
                <a:ea typeface="Microsoft JhengHei"/>
              </a:rPr>
              <a:t>-</a:t>
            </a:r>
            <a:r>
              <a:rPr lang="en-US" altLang="zh-CN" sz="2400" b="1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Microsoft JhengHei"/>
                <a:ea typeface="Microsoft JhengHei"/>
              </a:rPr>
              <a:t>The</a:t>
            </a:r>
            <a:r>
              <a:rPr lang="en-US" altLang="zh-CN" sz="2400" b="1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Microsoft JhengHei"/>
                <a:ea typeface="Microsoft JhengHei"/>
              </a:rPr>
              <a:t>most</a:t>
            </a:r>
            <a:r>
              <a:rPr lang="en-US" altLang="zh-CN" sz="2400" b="1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Microsoft JhengHei"/>
                <a:ea typeface="Microsoft JhengHei"/>
              </a:rPr>
              <a:t>powerful</a:t>
            </a:r>
            <a:r>
              <a:rPr lang="en-US" altLang="zh-CN" sz="2400" b="1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Microsoft JhengHei"/>
                <a:ea typeface="Microsoft JhengHei"/>
              </a:rPr>
              <a:t>online</a:t>
            </a:r>
            <a:r>
              <a:rPr lang="en-US" altLang="zh-CN" sz="2400" b="1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Microsoft JhengHei"/>
                <a:ea typeface="Microsoft JhengHei"/>
              </a:rPr>
              <a:t>IDE</a:t>
            </a:r>
            <a:r>
              <a:rPr lang="en-US" altLang="zh-CN" sz="2400" b="1" spc="-20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Microsoft JhengHei"/>
                <a:ea typeface="Microsoft JhengHei"/>
              </a:rPr>
              <a:t>-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770"/>
              </a:lnSpc>
            </a:pPr>
            <a:endParaRPr lang="en-US" dirty="0"/>
          </a:p>
          <a:p>
            <a:pPr marL="0" hangingPunct="0">
              <a:lnSpc>
                <a:spcPct val="172916"/>
              </a:lnSpc>
            </a:pPr>
            <a:r>
              <a:rPr lang="en-US" altLang="zh-CN" sz="2400" dirty="0">
                <a:solidFill>
                  <a:srgbClr val="000000"/>
                </a:solidFill>
                <a:latin typeface="Microsoft JhengHei"/>
                <a:ea typeface="Microsoft JhengHei"/>
              </a:rPr>
              <a:t>-</a:t>
            </a:r>
            <a:r>
              <a:rPr lang="en-US" altLang="zh-CN" sz="2400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Microsoft JhengHei"/>
                <a:ea typeface="Microsoft JhengHei"/>
              </a:rPr>
              <a:t>直覺，直接觀看</a:t>
            </a:r>
            <a:r>
              <a:rPr lang="en-US" altLang="zh-CN" sz="2400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Microsoft JhengHei"/>
                <a:ea typeface="Microsoft JhengHei"/>
              </a:rPr>
              <a:t>Request</a:t>
            </a:r>
            <a:r>
              <a:rPr lang="en-US" altLang="zh-CN" sz="2400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Microsoft JhengHei"/>
                <a:ea typeface="Microsoft JhengHei"/>
              </a:rPr>
              <a:t>和</a:t>
            </a:r>
            <a:r>
              <a:rPr lang="en-US" altLang="zh-CN" sz="2400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Microsoft JhengHei"/>
                <a:ea typeface="Microsoft JhengHei"/>
              </a:rPr>
              <a:t>Response</a:t>
            </a:r>
            <a:r>
              <a:rPr lang="en-US" altLang="zh-CN" sz="2400" spc="-40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Microsoft JhengHei"/>
                <a:ea typeface="Microsoft JhengHei"/>
              </a:rPr>
              <a:t>架構-</a:t>
            </a:r>
            <a:r>
              <a:rPr lang="en-US" altLang="zh-CN" sz="2400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Microsoft JhengHei"/>
                <a:ea typeface="Microsoft JhengHei"/>
              </a:rPr>
              <a:t>可設定不同網路速度，實測</a:t>
            </a:r>
            <a:r>
              <a:rPr lang="en-US" altLang="zh-CN" sz="2400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Microsoft JhengHei"/>
                <a:ea typeface="Microsoft JhengHei"/>
              </a:rPr>
              <a:t>API</a:t>
            </a:r>
            <a:r>
              <a:rPr lang="en-US" altLang="zh-CN" sz="2400" spc="-15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Microsoft JhengHei"/>
                <a:ea typeface="Microsoft JhengHei"/>
              </a:rPr>
              <a:t>回饋</a:t>
            </a:r>
          </a:p>
          <a:p>
            <a:pPr marL="0">
              <a:lnSpc>
                <a:spcPct val="110833"/>
              </a:lnSpc>
            </a:pPr>
            <a:r>
              <a:rPr lang="en-US" altLang="zh-CN" sz="2400" dirty="0">
                <a:solidFill>
                  <a:srgbClr val="000000"/>
                </a:solidFill>
                <a:latin typeface="Microsoft JhengHei"/>
                <a:ea typeface="Microsoft JhengHei"/>
              </a:rPr>
              <a:t>-</a:t>
            </a:r>
            <a:r>
              <a:rPr lang="en-US" altLang="zh-CN" sz="2400" spc="-15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Microsoft JhengHei"/>
                <a:ea typeface="Microsoft JhengHei"/>
              </a:rPr>
              <a:t>視覺化工具查看實際資料樣貌</a:t>
            </a:r>
          </a:p>
        </p:txBody>
      </p:sp>
      <p:sp>
        <p:nvSpPr>
          <p:cNvPr id="104" name="TextBox 104"/>
          <p:cNvSpPr txBox="1"/>
          <p:nvPr/>
        </p:nvSpPr>
        <p:spPr>
          <a:xfrm>
            <a:off x="16521937" y="8880823"/>
            <a:ext cx="388580" cy="281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50" b="1" spc="-5" dirty="0">
                <a:solidFill>
                  <a:srgbClr val="756F6F"/>
                </a:solidFill>
                <a:latin typeface="Arial"/>
                <a:ea typeface="Arial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 105"/>
          <p:cNvSpPr/>
          <p:nvPr/>
        </p:nvSpPr>
        <p:spPr>
          <a:xfrm>
            <a:off x="4544821" y="9307321"/>
            <a:ext cx="12320778" cy="39877"/>
          </a:xfrm>
          <a:custGeom>
            <a:avLst/>
            <a:gdLst>
              <a:gd name="connsiteX0" fmla="*/ 21844 w 12320778"/>
              <a:gd name="connsiteY0" fmla="*/ 18796 h 39877"/>
              <a:gd name="connsiteX1" fmla="*/ 12330684 w 12320778"/>
              <a:gd name="connsiteY1" fmla="*/ 18796 h 3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320778" h="39877">
                <a:moveTo>
                  <a:pt x="21844" y="18796"/>
                </a:moveTo>
                <a:lnTo>
                  <a:pt x="12330684" y="18796"/>
                </a:lnTo>
              </a:path>
            </a:pathLst>
          </a:custGeom>
          <a:ln w="28955">
            <a:solidFill>
              <a:srgbClr val="A1C21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 106"/>
          <p:cNvSpPr/>
          <p:nvPr/>
        </p:nvSpPr>
        <p:spPr>
          <a:xfrm>
            <a:off x="781812" y="0"/>
            <a:ext cx="1421892" cy="1051559"/>
          </a:xfrm>
          <a:custGeom>
            <a:avLst/>
            <a:gdLst>
              <a:gd name="connsiteX0" fmla="*/ 0 w 1421892"/>
              <a:gd name="connsiteY0" fmla="*/ 1051559 h 1051559"/>
              <a:gd name="connsiteX1" fmla="*/ 735076 w 1421892"/>
              <a:gd name="connsiteY1" fmla="*/ 0 h 1051559"/>
              <a:gd name="connsiteX2" fmla="*/ 1421892 w 1421892"/>
              <a:gd name="connsiteY2" fmla="*/ 0 h 1051559"/>
              <a:gd name="connsiteX3" fmla="*/ 686815 w 1421892"/>
              <a:gd name="connsiteY3" fmla="*/ 1051559 h 1051559"/>
              <a:gd name="connsiteX4" fmla="*/ 0 w 1421892"/>
              <a:gd name="connsiteY4" fmla="*/ 1051559 h 1051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892" h="1051559">
                <a:moveTo>
                  <a:pt x="0" y="1051559"/>
                </a:moveTo>
                <a:lnTo>
                  <a:pt x="735076" y="0"/>
                </a:lnTo>
                <a:lnTo>
                  <a:pt x="1421892" y="0"/>
                </a:lnTo>
                <a:lnTo>
                  <a:pt x="686815" y="1051559"/>
                </a:lnTo>
                <a:lnTo>
                  <a:pt x="0" y="1051559"/>
                </a:lnTo>
                <a:close/>
              </a:path>
            </a:pathLst>
          </a:custGeom>
          <a:solidFill>
            <a:srgbClr val="A1C21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360" y="922019"/>
            <a:ext cx="4084320" cy="1706880"/>
          </a:xfrm>
          <a:prstGeom prst="rect">
            <a:avLst/>
          </a:prstGeom>
        </p:spPr>
      </p:pic>
      <p:pic>
        <p:nvPicPr>
          <p:cNvPr id="110" name="Picture 1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680" y="4792979"/>
            <a:ext cx="11795760" cy="3909060"/>
          </a:xfrm>
          <a:prstGeom prst="rect">
            <a:avLst/>
          </a:prstGeom>
        </p:spPr>
      </p:pic>
      <p:sp>
        <p:nvSpPr>
          <p:cNvPr id="2" name="TextBox 110"/>
          <p:cNvSpPr txBox="1"/>
          <p:nvPr/>
        </p:nvSpPr>
        <p:spPr>
          <a:xfrm>
            <a:off x="3401821" y="1017869"/>
            <a:ext cx="8185658" cy="3502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743712">
              <a:lnSpc>
                <a:spcPct val="110833"/>
              </a:lnSpc>
            </a:pPr>
            <a:r>
              <a:rPr lang="en-US" altLang="zh-CN" sz="4800" b="1" spc="-5" dirty="0">
                <a:solidFill>
                  <a:srgbClr val="000000"/>
                </a:solidFill>
                <a:latin typeface="Microsoft JhengHei"/>
                <a:ea typeface="Microsoft JhengHei"/>
              </a:rPr>
              <a:t>Pos</a:t>
            </a:r>
            <a:r>
              <a:rPr lang="en-US" altLang="zh-CN" sz="4800" b="1" dirty="0">
                <a:solidFill>
                  <a:srgbClr val="000000"/>
                </a:solidFill>
                <a:latin typeface="Microsoft JhengHei"/>
                <a:ea typeface="Microsoft JhengHei"/>
              </a:rPr>
              <a:t>tMan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14"/>
              </a:lnSpc>
            </a:pPr>
            <a:endParaRPr lang="en-US" dirty="0"/>
          </a:p>
          <a:p>
            <a:pPr marL="16256" indent="-16256" hangingPunct="0">
              <a:lnSpc>
                <a:spcPct val="172916"/>
              </a:lnSpc>
            </a:pPr>
            <a:r>
              <a:rPr lang="en-US" altLang="zh-CN" sz="2400" dirty="0">
                <a:solidFill>
                  <a:srgbClr val="000000"/>
                </a:solidFill>
                <a:latin typeface="Microsoft JhengHei"/>
                <a:ea typeface="Microsoft JhengHei"/>
              </a:rPr>
              <a:t>-</a:t>
            </a:r>
            <a:r>
              <a:rPr lang="en-US" altLang="zh-CN" sz="2400" spc="-55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Microsoft JhengHei"/>
                <a:ea typeface="Microsoft JhengHei"/>
              </a:rPr>
              <a:t>可以針對不同程式語言，建構資料傳遞的程式碼模塊</a:t>
            </a:r>
            <a:br/>
            <a:r>
              <a:rPr lang="en-US" altLang="zh-CN" sz="2400" dirty="0">
                <a:solidFill>
                  <a:srgbClr val="000000"/>
                </a:solidFill>
                <a:latin typeface="Microsoft JhengHei"/>
                <a:ea typeface="Microsoft JhengHei"/>
              </a:rPr>
              <a:t>-</a:t>
            </a:r>
            <a:r>
              <a:rPr lang="en-US" altLang="zh-CN" sz="2400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Microsoft JhengHei"/>
                <a:ea typeface="Microsoft JhengHei"/>
              </a:rPr>
              <a:t>提供</a:t>
            </a:r>
            <a:r>
              <a:rPr lang="en-US" altLang="zh-CN" sz="2400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Microsoft JhengHei"/>
                <a:ea typeface="Microsoft JhengHei"/>
              </a:rPr>
              <a:t>Json,</a:t>
            </a:r>
            <a:r>
              <a:rPr lang="en-US" altLang="zh-CN" sz="2400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Microsoft JhengHei"/>
                <a:ea typeface="Microsoft JhengHei"/>
              </a:rPr>
              <a:t>XML,</a:t>
            </a:r>
            <a:r>
              <a:rPr lang="en-US" altLang="zh-CN" sz="2400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Microsoft JhengHei"/>
                <a:ea typeface="Microsoft JhengHei"/>
              </a:rPr>
              <a:t>HTML,</a:t>
            </a:r>
            <a:r>
              <a:rPr lang="en-US" altLang="zh-CN" sz="2400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Microsoft JhengHei"/>
                <a:ea typeface="Microsoft JhengHei"/>
              </a:rPr>
              <a:t>Text</a:t>
            </a:r>
            <a:r>
              <a:rPr lang="en-US" altLang="zh-CN" sz="2400" spc="-10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Microsoft JhengHei"/>
                <a:ea typeface="Microsoft JhengHei"/>
              </a:rPr>
              <a:t>等等資料傳遞的形式</a:t>
            </a:r>
          </a:p>
          <a:p>
            <a:pPr marL="0" indent="16256">
              <a:lnSpc>
                <a:spcPct val="110833"/>
              </a:lnSpc>
            </a:pPr>
            <a:r>
              <a:rPr lang="en-US" altLang="zh-CN" sz="2400" dirty="0">
                <a:solidFill>
                  <a:srgbClr val="000000"/>
                </a:solidFill>
                <a:latin typeface="Microsoft JhengHei"/>
                <a:ea typeface="Microsoft JhengHei"/>
              </a:rPr>
              <a:t>-</a:t>
            </a:r>
            <a:r>
              <a:rPr lang="en-US" altLang="zh-CN" sz="2400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Microsoft JhengHei"/>
                <a:ea typeface="Microsoft JhengHei"/>
              </a:rPr>
              <a:t>可以搭配不同專案，儲存不同的</a:t>
            </a:r>
            <a:r>
              <a:rPr lang="en-US" altLang="zh-CN" sz="2400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Microsoft JhengHei"/>
                <a:ea typeface="Microsoft JhengHei"/>
              </a:rPr>
              <a:t>API</a:t>
            </a:r>
            <a:r>
              <a:rPr lang="en-US" altLang="zh-CN" sz="2400" spc="-15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Microsoft JhengHei"/>
                <a:ea typeface="Microsoft JhengHei"/>
              </a:rPr>
              <a:t>測試，結構化測試流程</a:t>
            </a:r>
          </a:p>
        </p:txBody>
      </p:sp>
      <p:sp>
        <p:nvSpPr>
          <p:cNvPr id="111" name="TextBox 111"/>
          <p:cNvSpPr txBox="1"/>
          <p:nvPr/>
        </p:nvSpPr>
        <p:spPr>
          <a:xfrm>
            <a:off x="16521937" y="8880823"/>
            <a:ext cx="388580" cy="281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50" b="1" spc="-5" dirty="0">
                <a:solidFill>
                  <a:srgbClr val="756F6F"/>
                </a:solidFill>
                <a:latin typeface="Arial"/>
                <a:ea typeface="Arial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Freeform 112"/>
          <p:cNvSpPr/>
          <p:nvPr/>
        </p:nvSpPr>
        <p:spPr>
          <a:xfrm>
            <a:off x="4544821" y="9307321"/>
            <a:ext cx="12320778" cy="39877"/>
          </a:xfrm>
          <a:custGeom>
            <a:avLst/>
            <a:gdLst>
              <a:gd name="connsiteX0" fmla="*/ 21844 w 12320778"/>
              <a:gd name="connsiteY0" fmla="*/ 18796 h 39877"/>
              <a:gd name="connsiteX1" fmla="*/ 12330684 w 12320778"/>
              <a:gd name="connsiteY1" fmla="*/ 18796 h 3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320778" h="39877">
                <a:moveTo>
                  <a:pt x="21844" y="18796"/>
                </a:moveTo>
                <a:lnTo>
                  <a:pt x="12330684" y="18796"/>
                </a:lnTo>
              </a:path>
            </a:pathLst>
          </a:custGeom>
          <a:ln w="28955">
            <a:solidFill>
              <a:srgbClr val="A1C21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Freeform 113"/>
          <p:cNvSpPr/>
          <p:nvPr/>
        </p:nvSpPr>
        <p:spPr>
          <a:xfrm>
            <a:off x="781812" y="0"/>
            <a:ext cx="1421892" cy="1051559"/>
          </a:xfrm>
          <a:custGeom>
            <a:avLst/>
            <a:gdLst>
              <a:gd name="connsiteX0" fmla="*/ 0 w 1421892"/>
              <a:gd name="connsiteY0" fmla="*/ 1051559 h 1051559"/>
              <a:gd name="connsiteX1" fmla="*/ 735076 w 1421892"/>
              <a:gd name="connsiteY1" fmla="*/ 0 h 1051559"/>
              <a:gd name="connsiteX2" fmla="*/ 1421892 w 1421892"/>
              <a:gd name="connsiteY2" fmla="*/ 0 h 1051559"/>
              <a:gd name="connsiteX3" fmla="*/ 686815 w 1421892"/>
              <a:gd name="connsiteY3" fmla="*/ 1051559 h 1051559"/>
              <a:gd name="connsiteX4" fmla="*/ 0 w 1421892"/>
              <a:gd name="connsiteY4" fmla="*/ 1051559 h 1051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892" h="1051559">
                <a:moveTo>
                  <a:pt x="0" y="1051559"/>
                </a:moveTo>
                <a:lnTo>
                  <a:pt x="735076" y="0"/>
                </a:lnTo>
                <a:lnTo>
                  <a:pt x="1421892" y="0"/>
                </a:lnTo>
                <a:lnTo>
                  <a:pt x="686815" y="1051559"/>
                </a:lnTo>
                <a:lnTo>
                  <a:pt x="0" y="1051559"/>
                </a:lnTo>
                <a:close/>
              </a:path>
            </a:pathLst>
          </a:custGeom>
          <a:solidFill>
            <a:srgbClr val="A1C21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Picture 1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580" y="1127760"/>
            <a:ext cx="14142719" cy="7498080"/>
          </a:xfrm>
          <a:prstGeom prst="rect">
            <a:avLst/>
          </a:prstGeom>
        </p:spPr>
      </p:pic>
      <p:sp>
        <p:nvSpPr>
          <p:cNvPr id="2" name="TextBox 116"/>
          <p:cNvSpPr txBox="1"/>
          <p:nvPr/>
        </p:nvSpPr>
        <p:spPr>
          <a:xfrm>
            <a:off x="16521937" y="8880823"/>
            <a:ext cx="388580" cy="281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50" b="1" spc="-5" dirty="0">
                <a:solidFill>
                  <a:srgbClr val="756F6F"/>
                </a:solidFill>
                <a:latin typeface="Arial"/>
                <a:ea typeface="Arial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203704" y="9287382"/>
            <a:ext cx="12320778" cy="39877"/>
          </a:xfrm>
          <a:custGeom>
            <a:avLst/>
            <a:gdLst>
              <a:gd name="connsiteX0" fmla="*/ 21844 w 12320778"/>
              <a:gd name="connsiteY0" fmla="*/ 18796 h 39877"/>
              <a:gd name="connsiteX1" fmla="*/ 12330684 w 12320778"/>
              <a:gd name="connsiteY1" fmla="*/ 18796 h 3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320778" h="39877">
                <a:moveTo>
                  <a:pt x="21844" y="18796"/>
                </a:moveTo>
                <a:lnTo>
                  <a:pt x="12330684" y="18796"/>
                </a:lnTo>
              </a:path>
            </a:pathLst>
          </a:custGeom>
          <a:ln w="28955">
            <a:solidFill>
              <a:srgbClr val="A1C21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81812" y="0"/>
            <a:ext cx="1421892" cy="1051559"/>
          </a:xfrm>
          <a:custGeom>
            <a:avLst/>
            <a:gdLst>
              <a:gd name="connsiteX0" fmla="*/ 0 w 1421892"/>
              <a:gd name="connsiteY0" fmla="*/ 1051559 h 1051559"/>
              <a:gd name="connsiteX1" fmla="*/ 735076 w 1421892"/>
              <a:gd name="connsiteY1" fmla="*/ 0 h 1051559"/>
              <a:gd name="connsiteX2" fmla="*/ 1421892 w 1421892"/>
              <a:gd name="connsiteY2" fmla="*/ 0 h 1051559"/>
              <a:gd name="connsiteX3" fmla="*/ 686815 w 1421892"/>
              <a:gd name="connsiteY3" fmla="*/ 1051559 h 1051559"/>
              <a:gd name="connsiteX4" fmla="*/ 0 w 1421892"/>
              <a:gd name="connsiteY4" fmla="*/ 1051559 h 1051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892" h="1051559">
                <a:moveTo>
                  <a:pt x="0" y="1051559"/>
                </a:moveTo>
                <a:lnTo>
                  <a:pt x="735076" y="0"/>
                </a:lnTo>
                <a:lnTo>
                  <a:pt x="1421892" y="0"/>
                </a:lnTo>
                <a:lnTo>
                  <a:pt x="686815" y="1051559"/>
                </a:lnTo>
                <a:lnTo>
                  <a:pt x="0" y="1051559"/>
                </a:lnTo>
                <a:close/>
              </a:path>
            </a:pathLst>
          </a:custGeom>
          <a:solidFill>
            <a:srgbClr val="A1C21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420" y="3764279"/>
            <a:ext cx="3756660" cy="3962400"/>
          </a:xfrm>
          <a:prstGeom prst="rect">
            <a:avLst/>
          </a:prstGeom>
        </p:spPr>
      </p:pic>
      <p:sp>
        <p:nvSpPr>
          <p:cNvPr id="2" name="TextBox 7"/>
          <p:cNvSpPr txBox="1"/>
          <p:nvPr/>
        </p:nvSpPr>
        <p:spPr>
          <a:xfrm>
            <a:off x="6525768" y="796022"/>
            <a:ext cx="4418060" cy="1013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833"/>
              </a:lnSpc>
            </a:pPr>
            <a:r>
              <a:rPr lang="en-US" altLang="zh-CN" sz="6000" b="1" dirty="0">
                <a:solidFill>
                  <a:srgbClr val="000000"/>
                </a:solidFill>
                <a:latin typeface="Microsoft JhengHei"/>
                <a:ea typeface="Microsoft JhengHei"/>
              </a:rPr>
              <a:t>什麼是</a:t>
            </a:r>
            <a:r>
              <a:rPr lang="en-US" altLang="zh-CN" sz="6000" b="1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6000" b="1" dirty="0">
                <a:solidFill>
                  <a:srgbClr val="000000"/>
                </a:solidFill>
                <a:latin typeface="Microsoft JhengHei"/>
                <a:ea typeface="Microsoft JhengHei"/>
              </a:rPr>
              <a:t>API</a:t>
            </a:r>
            <a:r>
              <a:rPr lang="en-US" altLang="zh-CN" sz="6000" b="1" spc="-15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6000" b="1" dirty="0">
                <a:solidFill>
                  <a:srgbClr val="000000"/>
                </a:solidFill>
                <a:latin typeface="Microsoft JhengHei"/>
                <a:ea typeface="Microsoft JhengHei"/>
              </a:rPr>
              <a:t>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653002" y="8880823"/>
            <a:ext cx="257526" cy="281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50" b="1" spc="-15" dirty="0">
                <a:solidFill>
                  <a:srgbClr val="756F6F"/>
                </a:solidFill>
                <a:latin typeface="Arial"/>
                <a:ea typeface="Arial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Freeform 117"/>
          <p:cNvSpPr/>
          <p:nvPr/>
        </p:nvSpPr>
        <p:spPr>
          <a:xfrm>
            <a:off x="4544821" y="9307321"/>
            <a:ext cx="12320778" cy="39877"/>
          </a:xfrm>
          <a:custGeom>
            <a:avLst/>
            <a:gdLst>
              <a:gd name="connsiteX0" fmla="*/ 21844 w 12320778"/>
              <a:gd name="connsiteY0" fmla="*/ 18796 h 39877"/>
              <a:gd name="connsiteX1" fmla="*/ 12330684 w 12320778"/>
              <a:gd name="connsiteY1" fmla="*/ 18796 h 3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320778" h="39877">
                <a:moveTo>
                  <a:pt x="21844" y="18796"/>
                </a:moveTo>
                <a:lnTo>
                  <a:pt x="12330684" y="18796"/>
                </a:lnTo>
              </a:path>
            </a:pathLst>
          </a:custGeom>
          <a:ln w="28955">
            <a:solidFill>
              <a:srgbClr val="A1C21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Freeform 118"/>
          <p:cNvSpPr/>
          <p:nvPr/>
        </p:nvSpPr>
        <p:spPr>
          <a:xfrm>
            <a:off x="781812" y="0"/>
            <a:ext cx="1421892" cy="1051559"/>
          </a:xfrm>
          <a:custGeom>
            <a:avLst/>
            <a:gdLst>
              <a:gd name="connsiteX0" fmla="*/ 0 w 1421892"/>
              <a:gd name="connsiteY0" fmla="*/ 1051559 h 1051559"/>
              <a:gd name="connsiteX1" fmla="*/ 735076 w 1421892"/>
              <a:gd name="connsiteY1" fmla="*/ 0 h 1051559"/>
              <a:gd name="connsiteX2" fmla="*/ 1421892 w 1421892"/>
              <a:gd name="connsiteY2" fmla="*/ 0 h 1051559"/>
              <a:gd name="connsiteX3" fmla="*/ 686815 w 1421892"/>
              <a:gd name="connsiteY3" fmla="*/ 1051559 h 1051559"/>
              <a:gd name="connsiteX4" fmla="*/ 0 w 1421892"/>
              <a:gd name="connsiteY4" fmla="*/ 1051559 h 1051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892" h="1051559">
                <a:moveTo>
                  <a:pt x="0" y="1051559"/>
                </a:moveTo>
                <a:lnTo>
                  <a:pt x="735076" y="0"/>
                </a:lnTo>
                <a:lnTo>
                  <a:pt x="1421892" y="0"/>
                </a:lnTo>
                <a:lnTo>
                  <a:pt x="686815" y="1051559"/>
                </a:lnTo>
                <a:lnTo>
                  <a:pt x="0" y="1051559"/>
                </a:lnTo>
                <a:close/>
              </a:path>
            </a:pathLst>
          </a:custGeom>
          <a:solidFill>
            <a:srgbClr val="A1C21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22"/>
          <p:cNvSpPr txBox="1"/>
          <p:nvPr/>
        </p:nvSpPr>
        <p:spPr>
          <a:xfrm>
            <a:off x="5096255" y="613953"/>
            <a:ext cx="7506844" cy="20199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699005">
              <a:lnSpc>
                <a:spcPct val="110833"/>
              </a:lnSpc>
            </a:pPr>
            <a:r>
              <a:rPr lang="en-US" altLang="zh-CN" sz="5000" b="1" dirty="0">
                <a:solidFill>
                  <a:srgbClr val="000000"/>
                </a:solidFill>
                <a:latin typeface="Microsoft JhengHei"/>
                <a:ea typeface="Microsoft JhengHei"/>
              </a:rPr>
              <a:t>API</a:t>
            </a:r>
            <a:r>
              <a:rPr lang="en-US" altLang="zh-CN" sz="5000" b="1" spc="15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5000" b="1" dirty="0">
                <a:solidFill>
                  <a:srgbClr val="000000"/>
                </a:solidFill>
                <a:latin typeface="Microsoft JhengHei"/>
                <a:ea typeface="Microsoft JhengHei"/>
              </a:rPr>
              <a:t>串接示範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975"/>
              </a:lnSpc>
            </a:pPr>
            <a:endParaRPr lang="en-US" dirty="0"/>
          </a:p>
          <a:p>
            <a:pPr marL="0">
              <a:lnSpc>
                <a:spcPct val="110000"/>
              </a:lnSpc>
            </a:pPr>
            <a:r>
              <a:rPr lang="en-US" altLang="zh-CN" sz="40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4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zh-TW" altLang="en-US" sz="4000" dirty="0">
                <a:solidFill>
                  <a:srgbClr val="000000"/>
                </a:solidFill>
                <a:latin typeface="Microsoft JhengHei"/>
                <a:ea typeface="Microsoft JhengHei"/>
                <a:cs typeface="Arial"/>
              </a:rPr>
              <a:t>以</a:t>
            </a:r>
            <a:r>
              <a:rPr lang="en-US" altLang="zh-TW" sz="4000" dirty="0">
                <a:solidFill>
                  <a:srgbClr val="000000"/>
                </a:solidFill>
                <a:latin typeface="Microsoft JhengHei"/>
                <a:ea typeface="Microsoft JhengHei"/>
                <a:cs typeface="Arial"/>
              </a:rPr>
              <a:t>yahoo finance API</a:t>
            </a:r>
            <a:r>
              <a:rPr lang="zh-TW" altLang="en-US" sz="4000" dirty="0">
                <a:solidFill>
                  <a:srgbClr val="000000"/>
                </a:solidFill>
                <a:latin typeface="Microsoft JhengHei"/>
                <a:ea typeface="Microsoft JhengHei"/>
                <a:cs typeface="Arial"/>
              </a:rPr>
              <a:t>為例</a:t>
            </a:r>
            <a:endParaRPr lang="en-US" altLang="zh-CN" sz="4000" dirty="0">
              <a:solidFill>
                <a:srgbClr val="000000"/>
              </a:solidFill>
              <a:latin typeface="Microsoft JhengHei"/>
              <a:ea typeface="Microsoft JhengHei"/>
            </a:endParaRPr>
          </a:p>
        </p:txBody>
      </p:sp>
      <p:sp>
        <p:nvSpPr>
          <p:cNvPr id="123" name="TextBox 123"/>
          <p:cNvSpPr txBox="1"/>
          <p:nvPr/>
        </p:nvSpPr>
        <p:spPr>
          <a:xfrm>
            <a:off x="16521937" y="8880823"/>
            <a:ext cx="388580" cy="281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50" b="1" spc="-5" dirty="0">
                <a:solidFill>
                  <a:srgbClr val="756F6F"/>
                </a:solidFill>
                <a:latin typeface="Arial"/>
                <a:ea typeface="Arial"/>
              </a:rPr>
              <a:t>20</a:t>
            </a:r>
          </a:p>
        </p:txBody>
      </p:sp>
      <p:pic>
        <p:nvPicPr>
          <p:cNvPr id="1026" name="Picture 2" descr="股市图片_股市素材_股市高清图片_摄图网图片下载">
            <a:extLst>
              <a:ext uri="{FF2B5EF4-FFF2-40B4-BE49-F238E27FC236}">
                <a16:creationId xmlns:a16="http://schemas.microsoft.com/office/drawing/2014/main" id="{0C373D35-5106-4AA6-A2BF-A072A99D0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515" y="3112769"/>
            <a:ext cx="9091231" cy="510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 124"/>
          <p:cNvSpPr/>
          <p:nvPr/>
        </p:nvSpPr>
        <p:spPr>
          <a:xfrm>
            <a:off x="4544821" y="9307321"/>
            <a:ext cx="12320778" cy="39877"/>
          </a:xfrm>
          <a:custGeom>
            <a:avLst/>
            <a:gdLst>
              <a:gd name="connsiteX0" fmla="*/ 21844 w 12320778"/>
              <a:gd name="connsiteY0" fmla="*/ 18796 h 39877"/>
              <a:gd name="connsiteX1" fmla="*/ 12330684 w 12320778"/>
              <a:gd name="connsiteY1" fmla="*/ 18796 h 3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320778" h="39877">
                <a:moveTo>
                  <a:pt x="21844" y="18796"/>
                </a:moveTo>
                <a:lnTo>
                  <a:pt x="12330684" y="18796"/>
                </a:lnTo>
              </a:path>
            </a:pathLst>
          </a:custGeom>
          <a:ln w="28955">
            <a:solidFill>
              <a:srgbClr val="A1C21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Freeform 125"/>
          <p:cNvSpPr/>
          <p:nvPr/>
        </p:nvSpPr>
        <p:spPr>
          <a:xfrm>
            <a:off x="781812" y="0"/>
            <a:ext cx="1421892" cy="1051559"/>
          </a:xfrm>
          <a:custGeom>
            <a:avLst/>
            <a:gdLst>
              <a:gd name="connsiteX0" fmla="*/ 0 w 1421892"/>
              <a:gd name="connsiteY0" fmla="*/ 1051559 h 1051559"/>
              <a:gd name="connsiteX1" fmla="*/ 735076 w 1421892"/>
              <a:gd name="connsiteY1" fmla="*/ 0 h 1051559"/>
              <a:gd name="connsiteX2" fmla="*/ 1421892 w 1421892"/>
              <a:gd name="connsiteY2" fmla="*/ 0 h 1051559"/>
              <a:gd name="connsiteX3" fmla="*/ 686815 w 1421892"/>
              <a:gd name="connsiteY3" fmla="*/ 1051559 h 1051559"/>
              <a:gd name="connsiteX4" fmla="*/ 0 w 1421892"/>
              <a:gd name="connsiteY4" fmla="*/ 1051559 h 1051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892" h="1051559">
                <a:moveTo>
                  <a:pt x="0" y="1051559"/>
                </a:moveTo>
                <a:lnTo>
                  <a:pt x="735076" y="0"/>
                </a:lnTo>
                <a:lnTo>
                  <a:pt x="1421892" y="0"/>
                </a:lnTo>
                <a:lnTo>
                  <a:pt x="686815" y="1051559"/>
                </a:lnTo>
                <a:lnTo>
                  <a:pt x="0" y="1051559"/>
                </a:lnTo>
                <a:close/>
              </a:path>
            </a:pathLst>
          </a:custGeom>
          <a:solidFill>
            <a:srgbClr val="A1C21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27"/>
          <p:cNvSpPr/>
          <p:nvPr/>
        </p:nvSpPr>
        <p:spPr>
          <a:xfrm>
            <a:off x="6576821" y="3274821"/>
            <a:ext cx="103378" cy="547877"/>
          </a:xfrm>
          <a:custGeom>
            <a:avLst/>
            <a:gdLst>
              <a:gd name="connsiteX0" fmla="*/ 15875 w 103378"/>
              <a:gd name="connsiteY0" fmla="*/ 558546 h 547877"/>
              <a:gd name="connsiteX1" fmla="*/ 114934 w 103378"/>
              <a:gd name="connsiteY1" fmla="*/ 558546 h 547877"/>
              <a:gd name="connsiteX2" fmla="*/ 114934 w 103378"/>
              <a:gd name="connsiteY2" fmla="*/ 17526 h 547877"/>
              <a:gd name="connsiteX3" fmla="*/ 15875 w 103378"/>
              <a:gd name="connsiteY3" fmla="*/ 17526 h 547877"/>
              <a:gd name="connsiteX4" fmla="*/ 15875 w 103378"/>
              <a:gd name="connsiteY4" fmla="*/ 558546 h 547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378" h="547877">
                <a:moveTo>
                  <a:pt x="15875" y="558546"/>
                </a:moveTo>
                <a:lnTo>
                  <a:pt x="114934" y="558546"/>
                </a:lnTo>
                <a:lnTo>
                  <a:pt x="114934" y="17526"/>
                </a:lnTo>
                <a:lnTo>
                  <a:pt x="15875" y="17526"/>
                </a:lnTo>
                <a:lnTo>
                  <a:pt x="15875" y="558546"/>
                </a:lnTo>
                <a:close/>
              </a:path>
            </a:pathLst>
          </a:custGeom>
          <a:solidFill>
            <a:srgbClr val="FEFE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129"/>
          <p:cNvSpPr txBox="1"/>
          <p:nvPr/>
        </p:nvSpPr>
        <p:spPr>
          <a:xfrm>
            <a:off x="4965446" y="613953"/>
            <a:ext cx="7805179" cy="25927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885187">
              <a:lnSpc>
                <a:spcPct val="110000"/>
              </a:lnSpc>
            </a:pPr>
            <a:r>
              <a:rPr lang="en-US" altLang="zh-CN" sz="5000" b="1" dirty="0" err="1">
                <a:solidFill>
                  <a:srgbClr val="000000"/>
                </a:solidFill>
                <a:latin typeface="Microsoft JhengHei"/>
                <a:ea typeface="Microsoft JhengHei"/>
              </a:rPr>
              <a:t>換你串串看</a:t>
            </a:r>
            <a:r>
              <a:rPr lang="en-US" altLang="zh-CN" sz="5000" b="1" spc="-10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5000" b="1" spc="10" dirty="0">
                <a:solidFill>
                  <a:srgbClr val="000000"/>
                </a:solidFill>
                <a:latin typeface="Microsoft JhengHei"/>
                <a:ea typeface="Microsoft JhengHei"/>
              </a:rPr>
              <a:t>!</a:t>
            </a:r>
          </a:p>
          <a:p>
            <a:pPr marL="0" indent="1885187">
              <a:lnSpc>
                <a:spcPct val="110000"/>
              </a:lnSpc>
            </a:pPr>
            <a:r>
              <a:rPr lang="en-US" altLang="zh-CN" sz="3200" dirty="0" err="1">
                <a:solidFill>
                  <a:srgbClr val="000000"/>
                </a:solidFill>
                <a:latin typeface="Microsoft JhengHei"/>
                <a:ea typeface="Microsoft JhengHei"/>
              </a:rPr>
              <a:t>試試串接</a:t>
            </a:r>
            <a:r>
              <a:rPr lang="zh-TW" altLang="en-US" sz="3200" dirty="0">
                <a:solidFill>
                  <a:srgbClr val="000000"/>
                </a:solidFill>
                <a:latin typeface="Microsoft JhengHei"/>
                <a:ea typeface="Microsoft JhengHei"/>
              </a:rPr>
              <a:t>另一隻</a:t>
            </a:r>
            <a:r>
              <a:rPr lang="en-US" altLang="zh-TW" sz="3200" dirty="0">
                <a:solidFill>
                  <a:srgbClr val="000000"/>
                </a:solidFill>
                <a:latin typeface="Microsoft JhengHei"/>
                <a:ea typeface="Microsoft JhengHei"/>
              </a:rPr>
              <a:t>API</a:t>
            </a:r>
            <a:endParaRPr lang="en-US" altLang="zh-CN" sz="3200" dirty="0">
              <a:solidFill>
                <a:srgbClr val="000000"/>
              </a:solidFill>
              <a:latin typeface="Microsoft JhengHei"/>
              <a:ea typeface="Microsoft JhengHei"/>
            </a:endParaRPr>
          </a:p>
          <a:p>
            <a:pPr>
              <a:lnSpc>
                <a:spcPts val="590"/>
              </a:lnSpc>
            </a:pPr>
            <a:endParaRPr lang="en-US" dirty="0"/>
          </a:p>
          <a:p>
            <a:pPr marL="0" indent="2196084">
              <a:lnSpc>
                <a:spcPct val="110833"/>
              </a:lnSpc>
            </a:pPr>
            <a:r>
              <a:rPr lang="en-US" altLang="zh-CN" sz="3200" spc="2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3200" spc="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200" spc="64" dirty="0" err="1">
                <a:solidFill>
                  <a:srgbClr val="000000"/>
                </a:solidFill>
                <a:latin typeface="Microsoft JhengHei"/>
                <a:ea typeface="Microsoft JhengHei"/>
              </a:rPr>
              <a:t>製作自己的服務</a:t>
            </a:r>
            <a:r>
              <a:rPr lang="en-US" altLang="zh-CN" sz="3200" spc="20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3200" spc="25" dirty="0">
                <a:solidFill>
                  <a:srgbClr val="000000"/>
                </a:solidFill>
                <a:latin typeface="Microsoft JhengHei"/>
                <a:ea typeface="Microsoft JhengHei"/>
              </a:rPr>
              <a:t>!</a:t>
            </a:r>
          </a:p>
          <a:p>
            <a:pPr>
              <a:lnSpc>
                <a:spcPts val="600"/>
              </a:lnSpc>
            </a:pPr>
            <a:endParaRPr lang="en-US" dirty="0"/>
          </a:p>
          <a:p>
            <a:pPr marL="0" indent="1656587">
              <a:lnSpc>
                <a:spcPct val="110833"/>
              </a:lnSpc>
            </a:pPr>
            <a:r>
              <a:rPr lang="zh-TW" altLang="en-US" sz="3200" b="1" spc="5" dirty="0">
                <a:solidFill>
                  <a:srgbClr val="000000"/>
                </a:solidFill>
                <a:latin typeface="Microsoft JhengHei"/>
                <a:ea typeface="Microsoft JhengHei"/>
              </a:rPr>
              <a:t>將</a:t>
            </a:r>
            <a:r>
              <a:rPr lang="en-US" altLang="zh-CN" sz="3200" b="1" spc="5" dirty="0" err="1">
                <a:solidFill>
                  <a:srgbClr val="000000"/>
                </a:solidFill>
                <a:latin typeface="Microsoft JhengHei"/>
                <a:ea typeface="Microsoft JhengHei"/>
              </a:rPr>
              <a:t>程式碼</a:t>
            </a:r>
            <a:r>
              <a:rPr lang="zh-TW" altLang="en-US" sz="3200" b="1" spc="5" dirty="0">
                <a:solidFill>
                  <a:srgbClr val="000000"/>
                </a:solidFill>
                <a:latin typeface="Microsoft JhengHei"/>
                <a:ea typeface="Microsoft JhengHei"/>
              </a:rPr>
              <a:t>整理成以下格式</a:t>
            </a:r>
            <a:endParaRPr lang="en-US" altLang="zh-CN" sz="3200" b="1" dirty="0">
              <a:solidFill>
                <a:srgbClr val="000000"/>
              </a:solidFill>
              <a:latin typeface="Microsoft JhengHei"/>
              <a:ea typeface="Microsoft JhengHei"/>
            </a:endParaRPr>
          </a:p>
        </p:txBody>
      </p:sp>
      <p:sp>
        <p:nvSpPr>
          <p:cNvPr id="130" name="TextBox 130"/>
          <p:cNvSpPr txBox="1"/>
          <p:nvPr/>
        </p:nvSpPr>
        <p:spPr>
          <a:xfrm>
            <a:off x="16521937" y="8880823"/>
            <a:ext cx="388580" cy="281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50" b="1" spc="-5" dirty="0">
                <a:solidFill>
                  <a:srgbClr val="756F6F"/>
                </a:solidFill>
                <a:latin typeface="Arial"/>
                <a:ea typeface="Arial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Freeform 131"/>
          <p:cNvSpPr/>
          <p:nvPr/>
        </p:nvSpPr>
        <p:spPr>
          <a:xfrm>
            <a:off x="4544821" y="9307321"/>
            <a:ext cx="12320778" cy="39877"/>
          </a:xfrm>
          <a:custGeom>
            <a:avLst/>
            <a:gdLst>
              <a:gd name="connsiteX0" fmla="*/ 21844 w 12320778"/>
              <a:gd name="connsiteY0" fmla="*/ 18796 h 39877"/>
              <a:gd name="connsiteX1" fmla="*/ 12330684 w 12320778"/>
              <a:gd name="connsiteY1" fmla="*/ 18796 h 3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320778" h="39877">
                <a:moveTo>
                  <a:pt x="21844" y="18796"/>
                </a:moveTo>
                <a:lnTo>
                  <a:pt x="12330684" y="18796"/>
                </a:lnTo>
              </a:path>
            </a:pathLst>
          </a:custGeom>
          <a:ln w="28955">
            <a:solidFill>
              <a:srgbClr val="A1C21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Freeform 132"/>
          <p:cNvSpPr/>
          <p:nvPr/>
        </p:nvSpPr>
        <p:spPr>
          <a:xfrm>
            <a:off x="781812" y="0"/>
            <a:ext cx="1421892" cy="1051559"/>
          </a:xfrm>
          <a:custGeom>
            <a:avLst/>
            <a:gdLst>
              <a:gd name="connsiteX0" fmla="*/ 0 w 1421892"/>
              <a:gd name="connsiteY0" fmla="*/ 1051559 h 1051559"/>
              <a:gd name="connsiteX1" fmla="*/ 735076 w 1421892"/>
              <a:gd name="connsiteY1" fmla="*/ 0 h 1051559"/>
              <a:gd name="connsiteX2" fmla="*/ 1421892 w 1421892"/>
              <a:gd name="connsiteY2" fmla="*/ 0 h 1051559"/>
              <a:gd name="connsiteX3" fmla="*/ 686815 w 1421892"/>
              <a:gd name="connsiteY3" fmla="*/ 1051559 h 1051559"/>
              <a:gd name="connsiteX4" fmla="*/ 0 w 1421892"/>
              <a:gd name="connsiteY4" fmla="*/ 1051559 h 1051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892" h="1051559">
                <a:moveTo>
                  <a:pt x="0" y="1051559"/>
                </a:moveTo>
                <a:lnTo>
                  <a:pt x="735076" y="0"/>
                </a:lnTo>
                <a:lnTo>
                  <a:pt x="1421892" y="0"/>
                </a:lnTo>
                <a:lnTo>
                  <a:pt x="686815" y="1051559"/>
                </a:lnTo>
                <a:lnTo>
                  <a:pt x="0" y="1051559"/>
                </a:lnTo>
                <a:close/>
              </a:path>
            </a:pathLst>
          </a:custGeom>
          <a:solidFill>
            <a:srgbClr val="A1C21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5" name="Picture 1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580" y="2956560"/>
            <a:ext cx="7604759" cy="5570220"/>
          </a:xfrm>
          <a:prstGeom prst="rect">
            <a:avLst/>
          </a:prstGeom>
        </p:spPr>
      </p:pic>
      <p:sp>
        <p:nvSpPr>
          <p:cNvPr id="2" name="TextBox 135"/>
          <p:cNvSpPr txBox="1"/>
          <p:nvPr/>
        </p:nvSpPr>
        <p:spPr>
          <a:xfrm>
            <a:off x="6337680" y="796022"/>
            <a:ext cx="8260968" cy="62910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22859">
              <a:lnSpc>
                <a:spcPct val="110833"/>
              </a:lnSpc>
            </a:pPr>
            <a:r>
              <a:rPr lang="en-US" altLang="zh-CN" sz="6000" b="1" dirty="0">
                <a:solidFill>
                  <a:srgbClr val="000000"/>
                </a:solidFill>
                <a:latin typeface="Microsoft JhengHei"/>
                <a:ea typeface="Microsoft JhengHei"/>
              </a:rPr>
              <a:t>RESTful</a:t>
            </a:r>
            <a:r>
              <a:rPr lang="en-US" altLang="zh-CN" sz="6000" b="1" spc="1500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6000" b="1" spc="-5" dirty="0">
                <a:solidFill>
                  <a:srgbClr val="000000"/>
                </a:solidFill>
                <a:latin typeface="Microsoft JhengHei"/>
                <a:ea typeface="Microsoft JhengHei"/>
              </a:rPr>
              <a:t>API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264"/>
              </a:lnSpc>
            </a:pPr>
            <a:endParaRPr lang="en-US" dirty="0"/>
          </a:p>
          <a:p>
            <a:pPr marL="0">
              <a:lnSpc>
                <a:spcPct val="110416"/>
              </a:lnSpc>
            </a:pPr>
            <a:r>
              <a:rPr lang="en-US" altLang="zh-CN" sz="2000" dirty="0">
                <a:solidFill>
                  <a:srgbClr val="2E3032"/>
                </a:solidFill>
                <a:latin typeface="Microsoft JhengHei"/>
                <a:ea typeface="Microsoft JhengHei"/>
              </a:rPr>
              <a:t>Representational</a:t>
            </a:r>
            <a:r>
              <a:rPr lang="en-US" altLang="zh-CN" sz="2000" spc="-60" dirty="0">
                <a:solidFill>
                  <a:srgbClr val="2E3032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2800" dirty="0">
                <a:solidFill>
                  <a:srgbClr val="2E3032"/>
                </a:solidFill>
                <a:latin typeface="Microsoft JhengHei"/>
                <a:ea typeface="Microsoft JhengHei"/>
              </a:rPr>
              <a:t>State</a:t>
            </a:r>
            <a:r>
              <a:rPr lang="en-US" altLang="zh-CN" sz="2800" spc="-85" dirty="0">
                <a:solidFill>
                  <a:srgbClr val="2E3032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2000" dirty="0">
                <a:solidFill>
                  <a:srgbClr val="2E3032"/>
                </a:solidFill>
                <a:latin typeface="Microsoft JhengHei"/>
                <a:ea typeface="Microsoft JhengHei"/>
              </a:rPr>
              <a:t>Transfer</a:t>
            </a:r>
            <a:r>
              <a:rPr lang="en-US" altLang="zh-CN" sz="2000" spc="-65" dirty="0">
                <a:solidFill>
                  <a:srgbClr val="2E3032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2000" dirty="0">
                <a:solidFill>
                  <a:srgbClr val="2E3032"/>
                </a:solidFill>
                <a:latin typeface="Microsoft JhengHei"/>
                <a:ea typeface="Microsoft JhengHei"/>
              </a:rPr>
              <a:t>API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100"/>
              </a:lnSpc>
            </a:pPr>
            <a:endParaRPr lang="en-US" dirty="0"/>
          </a:p>
          <a:p>
            <a:pPr marL="0" indent="3773804">
              <a:lnSpc>
                <a:spcPct val="110833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Microsoft JhengHei"/>
                <a:ea typeface="Microsoft JhengHei"/>
              </a:rPr>
              <a:t>-</a:t>
            </a:r>
            <a:r>
              <a:rPr lang="en-US" altLang="zh-CN" sz="2400" b="1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Microsoft JhengHei"/>
                <a:ea typeface="Microsoft JhengHei"/>
              </a:rPr>
              <a:t>統一的界面</a:t>
            </a:r>
            <a:r>
              <a:rPr lang="en-US" altLang="zh-CN" sz="2400" b="1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Microsoft JhengHei"/>
                <a:ea typeface="Microsoft JhengHei"/>
              </a:rPr>
              <a:t>-</a:t>
            </a:r>
            <a:r>
              <a:rPr lang="en-US" altLang="zh-CN" sz="2400" b="1" spc="-25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Microsoft JhengHei"/>
                <a:ea typeface="Microsoft JhengHei"/>
              </a:rPr>
              <a:t>資源型表述方式</a:t>
            </a:r>
          </a:p>
          <a:p>
            <a:pPr>
              <a:lnSpc>
                <a:spcPts val="1125"/>
              </a:lnSpc>
            </a:pPr>
            <a:endParaRPr lang="en-US" dirty="0"/>
          </a:p>
          <a:p>
            <a:pPr marL="0" indent="3773804">
              <a:lnSpc>
                <a:spcPct val="110833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Microsoft JhengHei"/>
                <a:ea typeface="Microsoft JhengHei"/>
              </a:rPr>
              <a:t>-</a:t>
            </a:r>
            <a:r>
              <a:rPr lang="en-US" altLang="zh-CN" sz="2400" b="1" spc="-20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Microsoft JhengHei"/>
                <a:ea typeface="Microsoft JhengHei"/>
              </a:rPr>
              <a:t>無狀態，互相獨立，不影響彼此</a:t>
            </a:r>
          </a:p>
          <a:p>
            <a:pPr>
              <a:lnSpc>
                <a:spcPts val="1130"/>
              </a:lnSpc>
            </a:pPr>
            <a:endParaRPr lang="en-US" dirty="0"/>
          </a:p>
          <a:p>
            <a:pPr marL="3773804" hangingPunct="0">
              <a:lnSpc>
                <a:spcPct val="149583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Microsoft JhengHei"/>
                <a:ea typeface="Microsoft JhengHei"/>
              </a:rPr>
              <a:t>-</a:t>
            </a:r>
            <a:r>
              <a:rPr lang="en-US" altLang="zh-CN" sz="2400" b="1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Microsoft JhengHei"/>
                <a:ea typeface="Microsoft JhengHei"/>
              </a:rPr>
              <a:t>分離式的</a:t>
            </a:r>
            <a:r>
              <a:rPr lang="en-US" altLang="zh-CN" sz="2400" b="1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Microsoft JhengHei"/>
                <a:ea typeface="Microsoft JhengHei"/>
              </a:rPr>
              <a:t>client</a:t>
            </a:r>
            <a:r>
              <a:rPr lang="en-US" altLang="zh-CN" sz="2400" b="1" spc="10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Microsoft JhengHei"/>
                <a:ea typeface="Microsoft JhengHei"/>
              </a:rPr>
              <a:t>端</a:t>
            </a:r>
            <a:br/>
            <a:r>
              <a:rPr lang="en-US" altLang="zh-CN" sz="2400" b="1" dirty="0">
                <a:solidFill>
                  <a:srgbClr val="000000"/>
                </a:solidFill>
                <a:latin typeface="Microsoft JhengHei"/>
                <a:ea typeface="Microsoft JhengHei"/>
              </a:rPr>
              <a:t>-</a:t>
            </a:r>
            <a:r>
              <a:rPr lang="en-US" altLang="zh-CN" sz="2400" b="1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Microsoft JhengHei"/>
                <a:ea typeface="Microsoft JhengHei"/>
              </a:rPr>
              <a:t>可使用</a:t>
            </a:r>
            <a:r>
              <a:rPr lang="en-US" altLang="zh-CN" sz="2400" b="1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Microsoft JhengHei"/>
                <a:ea typeface="Microsoft JhengHei"/>
              </a:rPr>
              <a:t>cache</a:t>
            </a:r>
            <a:r>
              <a:rPr lang="en-US" altLang="zh-CN" sz="2400" b="1" spc="-75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Microsoft JhengHei"/>
                <a:ea typeface="Microsoft JhengHei"/>
              </a:rPr>
              <a:t>機制</a:t>
            </a:r>
          </a:p>
          <a:p>
            <a:pPr marL="0" indent="3773804">
              <a:lnSpc>
                <a:spcPct val="110833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Microsoft JhengHei"/>
                <a:ea typeface="Microsoft JhengHei"/>
              </a:rPr>
              <a:t>-</a:t>
            </a:r>
            <a:r>
              <a:rPr lang="en-US" altLang="zh-CN" sz="2400" b="1" spc="-20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Microsoft JhengHei"/>
                <a:ea typeface="Microsoft JhengHei"/>
              </a:rPr>
              <a:t>可架接中間層系統</a:t>
            </a:r>
          </a:p>
        </p:txBody>
      </p:sp>
      <p:sp>
        <p:nvSpPr>
          <p:cNvPr id="136" name="TextBox 136"/>
          <p:cNvSpPr txBox="1"/>
          <p:nvPr/>
        </p:nvSpPr>
        <p:spPr>
          <a:xfrm>
            <a:off x="16521937" y="8880823"/>
            <a:ext cx="388580" cy="281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50" b="1" spc="-5" dirty="0">
                <a:solidFill>
                  <a:srgbClr val="756F6F"/>
                </a:solidFill>
                <a:latin typeface="Arial"/>
                <a:ea typeface="Arial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Freeform 137"/>
          <p:cNvSpPr/>
          <p:nvPr/>
        </p:nvSpPr>
        <p:spPr>
          <a:xfrm>
            <a:off x="4544821" y="9307321"/>
            <a:ext cx="12320778" cy="39877"/>
          </a:xfrm>
          <a:custGeom>
            <a:avLst/>
            <a:gdLst>
              <a:gd name="connsiteX0" fmla="*/ 21844 w 12320778"/>
              <a:gd name="connsiteY0" fmla="*/ 18796 h 39877"/>
              <a:gd name="connsiteX1" fmla="*/ 12330684 w 12320778"/>
              <a:gd name="connsiteY1" fmla="*/ 18796 h 3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320778" h="39877">
                <a:moveTo>
                  <a:pt x="21844" y="18796"/>
                </a:moveTo>
                <a:lnTo>
                  <a:pt x="12330684" y="18796"/>
                </a:lnTo>
              </a:path>
            </a:pathLst>
          </a:custGeom>
          <a:ln w="28955">
            <a:solidFill>
              <a:srgbClr val="A1C21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Freeform 138"/>
          <p:cNvSpPr/>
          <p:nvPr/>
        </p:nvSpPr>
        <p:spPr>
          <a:xfrm>
            <a:off x="781812" y="0"/>
            <a:ext cx="1421892" cy="1051559"/>
          </a:xfrm>
          <a:custGeom>
            <a:avLst/>
            <a:gdLst>
              <a:gd name="connsiteX0" fmla="*/ 0 w 1421892"/>
              <a:gd name="connsiteY0" fmla="*/ 1051559 h 1051559"/>
              <a:gd name="connsiteX1" fmla="*/ 735076 w 1421892"/>
              <a:gd name="connsiteY1" fmla="*/ 0 h 1051559"/>
              <a:gd name="connsiteX2" fmla="*/ 1421892 w 1421892"/>
              <a:gd name="connsiteY2" fmla="*/ 0 h 1051559"/>
              <a:gd name="connsiteX3" fmla="*/ 686815 w 1421892"/>
              <a:gd name="connsiteY3" fmla="*/ 1051559 h 1051559"/>
              <a:gd name="connsiteX4" fmla="*/ 0 w 1421892"/>
              <a:gd name="connsiteY4" fmla="*/ 1051559 h 1051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892" h="1051559">
                <a:moveTo>
                  <a:pt x="0" y="1051559"/>
                </a:moveTo>
                <a:lnTo>
                  <a:pt x="735076" y="0"/>
                </a:lnTo>
                <a:lnTo>
                  <a:pt x="1421892" y="0"/>
                </a:lnTo>
                <a:lnTo>
                  <a:pt x="686815" y="1051559"/>
                </a:lnTo>
                <a:lnTo>
                  <a:pt x="0" y="1051559"/>
                </a:lnTo>
                <a:close/>
              </a:path>
            </a:pathLst>
          </a:custGeom>
          <a:solidFill>
            <a:srgbClr val="A1C21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40"/>
          <p:cNvSpPr/>
          <p:nvPr/>
        </p:nvSpPr>
        <p:spPr>
          <a:xfrm>
            <a:off x="4087621" y="2919222"/>
            <a:ext cx="1386077" cy="916177"/>
          </a:xfrm>
          <a:custGeom>
            <a:avLst/>
            <a:gdLst>
              <a:gd name="connsiteX0" fmla="*/ 25146 w 1386077"/>
              <a:gd name="connsiteY0" fmla="*/ 926846 h 916177"/>
              <a:gd name="connsiteX1" fmla="*/ 1398651 w 1386077"/>
              <a:gd name="connsiteY1" fmla="*/ 926846 h 916177"/>
              <a:gd name="connsiteX2" fmla="*/ 1398651 w 1386077"/>
              <a:gd name="connsiteY2" fmla="*/ 18415 h 916177"/>
              <a:gd name="connsiteX3" fmla="*/ 25146 w 1386077"/>
              <a:gd name="connsiteY3" fmla="*/ 18415 h 916177"/>
              <a:gd name="connsiteX4" fmla="*/ 25146 w 1386077"/>
              <a:gd name="connsiteY4" fmla="*/ 926846 h 916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6077" h="916177">
                <a:moveTo>
                  <a:pt x="25146" y="926846"/>
                </a:moveTo>
                <a:lnTo>
                  <a:pt x="1398651" y="926846"/>
                </a:lnTo>
                <a:lnTo>
                  <a:pt x="1398651" y="18415"/>
                </a:lnTo>
                <a:lnTo>
                  <a:pt x="25146" y="18415"/>
                </a:lnTo>
                <a:lnTo>
                  <a:pt x="25146" y="926846"/>
                </a:lnTo>
                <a:close/>
              </a:path>
            </a:pathLst>
          </a:custGeom>
          <a:solidFill>
            <a:srgbClr val="22568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Freeform 141"/>
          <p:cNvSpPr/>
          <p:nvPr/>
        </p:nvSpPr>
        <p:spPr>
          <a:xfrm>
            <a:off x="5459221" y="2919222"/>
            <a:ext cx="3316478" cy="916177"/>
          </a:xfrm>
          <a:custGeom>
            <a:avLst/>
            <a:gdLst>
              <a:gd name="connsiteX0" fmla="*/ 27051 w 3316478"/>
              <a:gd name="connsiteY0" fmla="*/ 926846 h 916177"/>
              <a:gd name="connsiteX1" fmla="*/ 3328035 w 3316478"/>
              <a:gd name="connsiteY1" fmla="*/ 926846 h 916177"/>
              <a:gd name="connsiteX2" fmla="*/ 3328035 w 3316478"/>
              <a:gd name="connsiteY2" fmla="*/ 18415 h 916177"/>
              <a:gd name="connsiteX3" fmla="*/ 27051 w 3316478"/>
              <a:gd name="connsiteY3" fmla="*/ 18415 h 916177"/>
              <a:gd name="connsiteX4" fmla="*/ 27051 w 3316478"/>
              <a:gd name="connsiteY4" fmla="*/ 926846 h 916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6478" h="916177">
                <a:moveTo>
                  <a:pt x="27051" y="926846"/>
                </a:moveTo>
                <a:lnTo>
                  <a:pt x="3328035" y="926846"/>
                </a:lnTo>
                <a:lnTo>
                  <a:pt x="3328035" y="18415"/>
                </a:lnTo>
                <a:lnTo>
                  <a:pt x="27051" y="18415"/>
                </a:lnTo>
                <a:lnTo>
                  <a:pt x="27051" y="926846"/>
                </a:lnTo>
                <a:close/>
              </a:path>
            </a:pathLst>
          </a:custGeom>
          <a:solidFill>
            <a:srgbClr val="22568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Freeform 142"/>
          <p:cNvSpPr/>
          <p:nvPr/>
        </p:nvSpPr>
        <p:spPr>
          <a:xfrm>
            <a:off x="8761221" y="2919222"/>
            <a:ext cx="4802378" cy="916177"/>
          </a:xfrm>
          <a:custGeom>
            <a:avLst/>
            <a:gdLst>
              <a:gd name="connsiteX0" fmla="*/ 26161 w 4802378"/>
              <a:gd name="connsiteY0" fmla="*/ 926846 h 916177"/>
              <a:gd name="connsiteX1" fmla="*/ 4807204 w 4802378"/>
              <a:gd name="connsiteY1" fmla="*/ 926846 h 916177"/>
              <a:gd name="connsiteX2" fmla="*/ 4807204 w 4802378"/>
              <a:gd name="connsiteY2" fmla="*/ 18415 h 916177"/>
              <a:gd name="connsiteX3" fmla="*/ 26161 w 4802378"/>
              <a:gd name="connsiteY3" fmla="*/ 18415 h 916177"/>
              <a:gd name="connsiteX4" fmla="*/ 26161 w 4802378"/>
              <a:gd name="connsiteY4" fmla="*/ 926846 h 916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2378" h="916177">
                <a:moveTo>
                  <a:pt x="26161" y="926846"/>
                </a:moveTo>
                <a:lnTo>
                  <a:pt x="4807204" y="926846"/>
                </a:lnTo>
                <a:lnTo>
                  <a:pt x="4807204" y="18415"/>
                </a:lnTo>
                <a:lnTo>
                  <a:pt x="26161" y="18415"/>
                </a:lnTo>
                <a:lnTo>
                  <a:pt x="26161" y="926846"/>
                </a:lnTo>
                <a:close/>
              </a:path>
            </a:pathLst>
          </a:custGeom>
          <a:solidFill>
            <a:srgbClr val="22568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Freeform 143"/>
          <p:cNvSpPr/>
          <p:nvPr/>
        </p:nvSpPr>
        <p:spPr>
          <a:xfrm>
            <a:off x="4087621" y="3820921"/>
            <a:ext cx="1386077" cy="928877"/>
          </a:xfrm>
          <a:custGeom>
            <a:avLst/>
            <a:gdLst>
              <a:gd name="connsiteX0" fmla="*/ 25146 w 1386077"/>
              <a:gd name="connsiteY0" fmla="*/ 933577 h 928877"/>
              <a:gd name="connsiteX1" fmla="*/ 1398651 w 1386077"/>
              <a:gd name="connsiteY1" fmla="*/ 933577 h 928877"/>
              <a:gd name="connsiteX2" fmla="*/ 1398651 w 1386077"/>
              <a:gd name="connsiteY2" fmla="*/ 25146 h 928877"/>
              <a:gd name="connsiteX3" fmla="*/ 25146 w 1386077"/>
              <a:gd name="connsiteY3" fmla="*/ 25146 h 928877"/>
              <a:gd name="connsiteX4" fmla="*/ 25146 w 1386077"/>
              <a:gd name="connsiteY4" fmla="*/ 933577 h 928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6077" h="928877">
                <a:moveTo>
                  <a:pt x="25146" y="933577"/>
                </a:moveTo>
                <a:lnTo>
                  <a:pt x="1398651" y="933577"/>
                </a:lnTo>
                <a:lnTo>
                  <a:pt x="1398651" y="25146"/>
                </a:lnTo>
                <a:lnTo>
                  <a:pt x="25146" y="25146"/>
                </a:lnTo>
                <a:lnTo>
                  <a:pt x="25146" y="933577"/>
                </a:lnTo>
                <a:close/>
              </a:path>
            </a:pathLst>
          </a:custGeom>
          <a:solidFill>
            <a:srgbClr val="2E78B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Freeform 144"/>
          <p:cNvSpPr/>
          <p:nvPr/>
        </p:nvSpPr>
        <p:spPr>
          <a:xfrm>
            <a:off x="4087621" y="4735321"/>
            <a:ext cx="1386077" cy="916177"/>
          </a:xfrm>
          <a:custGeom>
            <a:avLst/>
            <a:gdLst>
              <a:gd name="connsiteX0" fmla="*/ 25146 w 1386077"/>
              <a:gd name="connsiteY0" fmla="*/ 927608 h 916177"/>
              <a:gd name="connsiteX1" fmla="*/ 1398651 w 1386077"/>
              <a:gd name="connsiteY1" fmla="*/ 927608 h 916177"/>
              <a:gd name="connsiteX2" fmla="*/ 1398651 w 1386077"/>
              <a:gd name="connsiteY2" fmla="*/ 19177 h 916177"/>
              <a:gd name="connsiteX3" fmla="*/ 25146 w 1386077"/>
              <a:gd name="connsiteY3" fmla="*/ 19177 h 916177"/>
              <a:gd name="connsiteX4" fmla="*/ 25146 w 1386077"/>
              <a:gd name="connsiteY4" fmla="*/ 927608 h 916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6077" h="916177">
                <a:moveTo>
                  <a:pt x="25146" y="927608"/>
                </a:moveTo>
                <a:lnTo>
                  <a:pt x="1398651" y="927608"/>
                </a:lnTo>
                <a:lnTo>
                  <a:pt x="1398651" y="19177"/>
                </a:lnTo>
                <a:lnTo>
                  <a:pt x="25146" y="19177"/>
                </a:lnTo>
                <a:lnTo>
                  <a:pt x="25146" y="927608"/>
                </a:lnTo>
                <a:close/>
              </a:path>
            </a:pathLst>
          </a:custGeom>
          <a:solidFill>
            <a:srgbClr val="2E78B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Freeform 145"/>
          <p:cNvSpPr/>
          <p:nvPr/>
        </p:nvSpPr>
        <p:spPr>
          <a:xfrm>
            <a:off x="5459221" y="4735321"/>
            <a:ext cx="3316478" cy="916177"/>
          </a:xfrm>
          <a:custGeom>
            <a:avLst/>
            <a:gdLst>
              <a:gd name="connsiteX0" fmla="*/ 27051 w 3316478"/>
              <a:gd name="connsiteY0" fmla="*/ 927608 h 916177"/>
              <a:gd name="connsiteX1" fmla="*/ 3328035 w 3316478"/>
              <a:gd name="connsiteY1" fmla="*/ 927608 h 916177"/>
              <a:gd name="connsiteX2" fmla="*/ 3328035 w 3316478"/>
              <a:gd name="connsiteY2" fmla="*/ 19177 h 916177"/>
              <a:gd name="connsiteX3" fmla="*/ 27051 w 3316478"/>
              <a:gd name="connsiteY3" fmla="*/ 19177 h 916177"/>
              <a:gd name="connsiteX4" fmla="*/ 27051 w 3316478"/>
              <a:gd name="connsiteY4" fmla="*/ 927608 h 916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6478" h="916177">
                <a:moveTo>
                  <a:pt x="27051" y="927608"/>
                </a:moveTo>
                <a:lnTo>
                  <a:pt x="3328035" y="927608"/>
                </a:lnTo>
                <a:lnTo>
                  <a:pt x="3328035" y="19177"/>
                </a:lnTo>
                <a:lnTo>
                  <a:pt x="27051" y="19177"/>
                </a:lnTo>
                <a:lnTo>
                  <a:pt x="27051" y="927608"/>
                </a:lnTo>
                <a:close/>
              </a:path>
            </a:pathLst>
          </a:custGeom>
          <a:solidFill>
            <a:srgbClr val="E1E3E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Freeform 146"/>
          <p:cNvSpPr/>
          <p:nvPr/>
        </p:nvSpPr>
        <p:spPr>
          <a:xfrm>
            <a:off x="8761221" y="4735321"/>
            <a:ext cx="4802378" cy="916177"/>
          </a:xfrm>
          <a:custGeom>
            <a:avLst/>
            <a:gdLst>
              <a:gd name="connsiteX0" fmla="*/ 26161 w 4802378"/>
              <a:gd name="connsiteY0" fmla="*/ 927608 h 916177"/>
              <a:gd name="connsiteX1" fmla="*/ 4807204 w 4802378"/>
              <a:gd name="connsiteY1" fmla="*/ 927608 h 916177"/>
              <a:gd name="connsiteX2" fmla="*/ 4807204 w 4802378"/>
              <a:gd name="connsiteY2" fmla="*/ 19177 h 916177"/>
              <a:gd name="connsiteX3" fmla="*/ 26161 w 4802378"/>
              <a:gd name="connsiteY3" fmla="*/ 19177 h 916177"/>
              <a:gd name="connsiteX4" fmla="*/ 26161 w 4802378"/>
              <a:gd name="connsiteY4" fmla="*/ 927608 h 916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2378" h="916177">
                <a:moveTo>
                  <a:pt x="26161" y="927608"/>
                </a:moveTo>
                <a:lnTo>
                  <a:pt x="4807204" y="927608"/>
                </a:lnTo>
                <a:lnTo>
                  <a:pt x="4807204" y="19177"/>
                </a:lnTo>
                <a:lnTo>
                  <a:pt x="26161" y="19177"/>
                </a:lnTo>
                <a:lnTo>
                  <a:pt x="26161" y="927608"/>
                </a:lnTo>
                <a:close/>
              </a:path>
            </a:pathLst>
          </a:custGeom>
          <a:solidFill>
            <a:srgbClr val="E1E3E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Freeform 147"/>
          <p:cNvSpPr/>
          <p:nvPr/>
        </p:nvSpPr>
        <p:spPr>
          <a:xfrm>
            <a:off x="4087621" y="5637021"/>
            <a:ext cx="1386077" cy="928877"/>
          </a:xfrm>
          <a:custGeom>
            <a:avLst/>
            <a:gdLst>
              <a:gd name="connsiteX0" fmla="*/ 25146 w 1386077"/>
              <a:gd name="connsiteY0" fmla="*/ 934339 h 928877"/>
              <a:gd name="connsiteX1" fmla="*/ 1398651 w 1386077"/>
              <a:gd name="connsiteY1" fmla="*/ 934339 h 928877"/>
              <a:gd name="connsiteX2" fmla="*/ 1398651 w 1386077"/>
              <a:gd name="connsiteY2" fmla="*/ 25908 h 928877"/>
              <a:gd name="connsiteX3" fmla="*/ 25146 w 1386077"/>
              <a:gd name="connsiteY3" fmla="*/ 25908 h 928877"/>
              <a:gd name="connsiteX4" fmla="*/ 25146 w 1386077"/>
              <a:gd name="connsiteY4" fmla="*/ 934339 h 928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6077" h="928877">
                <a:moveTo>
                  <a:pt x="25146" y="934339"/>
                </a:moveTo>
                <a:lnTo>
                  <a:pt x="1398651" y="934339"/>
                </a:lnTo>
                <a:lnTo>
                  <a:pt x="1398651" y="25908"/>
                </a:lnTo>
                <a:lnTo>
                  <a:pt x="25146" y="25908"/>
                </a:lnTo>
                <a:lnTo>
                  <a:pt x="25146" y="934339"/>
                </a:lnTo>
                <a:close/>
              </a:path>
            </a:pathLst>
          </a:custGeom>
          <a:solidFill>
            <a:srgbClr val="2E78B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Freeform 148"/>
          <p:cNvSpPr/>
          <p:nvPr/>
        </p:nvSpPr>
        <p:spPr>
          <a:xfrm>
            <a:off x="4087621" y="6551421"/>
            <a:ext cx="1386077" cy="916177"/>
          </a:xfrm>
          <a:custGeom>
            <a:avLst/>
            <a:gdLst>
              <a:gd name="connsiteX0" fmla="*/ 25146 w 1386077"/>
              <a:gd name="connsiteY0" fmla="*/ 928370 h 916177"/>
              <a:gd name="connsiteX1" fmla="*/ 1398651 w 1386077"/>
              <a:gd name="connsiteY1" fmla="*/ 928370 h 916177"/>
              <a:gd name="connsiteX2" fmla="*/ 1398651 w 1386077"/>
              <a:gd name="connsiteY2" fmla="*/ 19952 h 916177"/>
              <a:gd name="connsiteX3" fmla="*/ 25146 w 1386077"/>
              <a:gd name="connsiteY3" fmla="*/ 19952 h 916177"/>
              <a:gd name="connsiteX4" fmla="*/ 25146 w 1386077"/>
              <a:gd name="connsiteY4" fmla="*/ 928370 h 916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6077" h="916177">
                <a:moveTo>
                  <a:pt x="25146" y="928370"/>
                </a:moveTo>
                <a:lnTo>
                  <a:pt x="1398651" y="928370"/>
                </a:lnTo>
                <a:lnTo>
                  <a:pt x="1398651" y="19952"/>
                </a:lnTo>
                <a:lnTo>
                  <a:pt x="25146" y="19952"/>
                </a:lnTo>
                <a:lnTo>
                  <a:pt x="25146" y="928370"/>
                </a:lnTo>
                <a:close/>
              </a:path>
            </a:pathLst>
          </a:custGeom>
          <a:solidFill>
            <a:srgbClr val="2E78B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Freeform 149"/>
          <p:cNvSpPr/>
          <p:nvPr/>
        </p:nvSpPr>
        <p:spPr>
          <a:xfrm>
            <a:off x="5459221" y="6551421"/>
            <a:ext cx="3316478" cy="916177"/>
          </a:xfrm>
          <a:custGeom>
            <a:avLst/>
            <a:gdLst>
              <a:gd name="connsiteX0" fmla="*/ 27051 w 3316478"/>
              <a:gd name="connsiteY0" fmla="*/ 928370 h 916177"/>
              <a:gd name="connsiteX1" fmla="*/ 3328035 w 3316478"/>
              <a:gd name="connsiteY1" fmla="*/ 928370 h 916177"/>
              <a:gd name="connsiteX2" fmla="*/ 3328035 w 3316478"/>
              <a:gd name="connsiteY2" fmla="*/ 19952 h 916177"/>
              <a:gd name="connsiteX3" fmla="*/ 27051 w 3316478"/>
              <a:gd name="connsiteY3" fmla="*/ 19952 h 916177"/>
              <a:gd name="connsiteX4" fmla="*/ 27051 w 3316478"/>
              <a:gd name="connsiteY4" fmla="*/ 928370 h 916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6478" h="916177">
                <a:moveTo>
                  <a:pt x="27051" y="928370"/>
                </a:moveTo>
                <a:lnTo>
                  <a:pt x="3328035" y="928370"/>
                </a:lnTo>
                <a:lnTo>
                  <a:pt x="3328035" y="19952"/>
                </a:lnTo>
                <a:lnTo>
                  <a:pt x="27051" y="19952"/>
                </a:lnTo>
                <a:lnTo>
                  <a:pt x="27051" y="928370"/>
                </a:lnTo>
                <a:close/>
              </a:path>
            </a:pathLst>
          </a:custGeom>
          <a:solidFill>
            <a:srgbClr val="E1E3E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Freeform 150"/>
          <p:cNvSpPr/>
          <p:nvPr/>
        </p:nvSpPr>
        <p:spPr>
          <a:xfrm>
            <a:off x="8761221" y="6551421"/>
            <a:ext cx="4802378" cy="916177"/>
          </a:xfrm>
          <a:custGeom>
            <a:avLst/>
            <a:gdLst>
              <a:gd name="connsiteX0" fmla="*/ 26161 w 4802378"/>
              <a:gd name="connsiteY0" fmla="*/ 928370 h 916177"/>
              <a:gd name="connsiteX1" fmla="*/ 4807204 w 4802378"/>
              <a:gd name="connsiteY1" fmla="*/ 928370 h 916177"/>
              <a:gd name="connsiteX2" fmla="*/ 4807204 w 4802378"/>
              <a:gd name="connsiteY2" fmla="*/ 19952 h 916177"/>
              <a:gd name="connsiteX3" fmla="*/ 26161 w 4802378"/>
              <a:gd name="connsiteY3" fmla="*/ 19952 h 916177"/>
              <a:gd name="connsiteX4" fmla="*/ 26161 w 4802378"/>
              <a:gd name="connsiteY4" fmla="*/ 928370 h 916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2378" h="916177">
                <a:moveTo>
                  <a:pt x="26161" y="928370"/>
                </a:moveTo>
                <a:lnTo>
                  <a:pt x="4807204" y="928370"/>
                </a:lnTo>
                <a:lnTo>
                  <a:pt x="4807204" y="19952"/>
                </a:lnTo>
                <a:lnTo>
                  <a:pt x="26161" y="19952"/>
                </a:lnTo>
                <a:lnTo>
                  <a:pt x="26161" y="928370"/>
                </a:lnTo>
                <a:close/>
              </a:path>
            </a:pathLst>
          </a:custGeom>
          <a:solidFill>
            <a:srgbClr val="E1E3E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Freeform 151"/>
          <p:cNvSpPr/>
          <p:nvPr/>
        </p:nvSpPr>
        <p:spPr>
          <a:xfrm>
            <a:off x="8888221" y="3516121"/>
            <a:ext cx="4116578" cy="39877"/>
          </a:xfrm>
          <a:custGeom>
            <a:avLst/>
            <a:gdLst>
              <a:gd name="connsiteX0" fmla="*/ 20066 w 4116578"/>
              <a:gd name="connsiteY0" fmla="*/ 26670 h 39877"/>
              <a:gd name="connsiteX1" fmla="*/ 1046860 w 4116578"/>
              <a:gd name="connsiteY1" fmla="*/ 26670 h 39877"/>
              <a:gd name="connsiteX2" fmla="*/ 2073656 w 4116578"/>
              <a:gd name="connsiteY2" fmla="*/ 26670 h 39877"/>
              <a:gd name="connsiteX3" fmla="*/ 3100451 w 4116578"/>
              <a:gd name="connsiteY3" fmla="*/ 26670 h 39877"/>
              <a:gd name="connsiteX4" fmla="*/ 4127245 w 4116578"/>
              <a:gd name="connsiteY4" fmla="*/ 26670 h 39877"/>
              <a:gd name="connsiteX5" fmla="*/ 4127245 w 4116578"/>
              <a:gd name="connsiteY5" fmla="*/ 43434 h 39877"/>
              <a:gd name="connsiteX6" fmla="*/ 3100451 w 4116578"/>
              <a:gd name="connsiteY6" fmla="*/ 43434 h 39877"/>
              <a:gd name="connsiteX7" fmla="*/ 2073656 w 4116578"/>
              <a:gd name="connsiteY7" fmla="*/ 43434 h 39877"/>
              <a:gd name="connsiteX8" fmla="*/ 1046860 w 4116578"/>
              <a:gd name="connsiteY8" fmla="*/ 43434 h 39877"/>
              <a:gd name="connsiteX9" fmla="*/ 20066 w 4116578"/>
              <a:gd name="connsiteY9" fmla="*/ 43434 h 39877"/>
              <a:gd name="connsiteX10" fmla="*/ 20066 w 4116578"/>
              <a:gd name="connsiteY10" fmla="*/ 26670 h 3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16578" h="39877">
                <a:moveTo>
                  <a:pt x="20066" y="26670"/>
                </a:moveTo>
                <a:lnTo>
                  <a:pt x="1046860" y="26670"/>
                </a:lnTo>
                <a:lnTo>
                  <a:pt x="2073656" y="26670"/>
                </a:lnTo>
                <a:lnTo>
                  <a:pt x="3100451" y="26670"/>
                </a:lnTo>
                <a:lnTo>
                  <a:pt x="4127245" y="26670"/>
                </a:lnTo>
                <a:lnTo>
                  <a:pt x="4127245" y="43434"/>
                </a:lnTo>
                <a:lnTo>
                  <a:pt x="3100451" y="43434"/>
                </a:lnTo>
                <a:lnTo>
                  <a:pt x="2073656" y="43434"/>
                </a:lnTo>
                <a:lnTo>
                  <a:pt x="1046860" y="43434"/>
                </a:lnTo>
                <a:lnTo>
                  <a:pt x="20066" y="43434"/>
                </a:lnTo>
                <a:lnTo>
                  <a:pt x="20066" y="26670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Freeform 152"/>
          <p:cNvSpPr/>
          <p:nvPr/>
        </p:nvSpPr>
        <p:spPr>
          <a:xfrm>
            <a:off x="8888221" y="4430521"/>
            <a:ext cx="4141978" cy="27177"/>
          </a:xfrm>
          <a:custGeom>
            <a:avLst/>
            <a:gdLst>
              <a:gd name="connsiteX0" fmla="*/ 20066 w 4141978"/>
              <a:gd name="connsiteY0" fmla="*/ 20701 h 27177"/>
              <a:gd name="connsiteX1" fmla="*/ 1051814 w 4141978"/>
              <a:gd name="connsiteY1" fmla="*/ 20701 h 27177"/>
              <a:gd name="connsiteX2" fmla="*/ 2083561 w 4141978"/>
              <a:gd name="connsiteY2" fmla="*/ 20701 h 27177"/>
              <a:gd name="connsiteX3" fmla="*/ 3115309 w 4141978"/>
              <a:gd name="connsiteY3" fmla="*/ 20701 h 27177"/>
              <a:gd name="connsiteX4" fmla="*/ 4147058 w 4141978"/>
              <a:gd name="connsiteY4" fmla="*/ 20701 h 27177"/>
              <a:gd name="connsiteX5" fmla="*/ 4147058 w 4141978"/>
              <a:gd name="connsiteY5" fmla="*/ 37465 h 27177"/>
              <a:gd name="connsiteX6" fmla="*/ 3115309 w 4141978"/>
              <a:gd name="connsiteY6" fmla="*/ 37465 h 27177"/>
              <a:gd name="connsiteX7" fmla="*/ 2083561 w 4141978"/>
              <a:gd name="connsiteY7" fmla="*/ 37465 h 27177"/>
              <a:gd name="connsiteX8" fmla="*/ 1051814 w 4141978"/>
              <a:gd name="connsiteY8" fmla="*/ 37465 h 27177"/>
              <a:gd name="connsiteX9" fmla="*/ 20066 w 4141978"/>
              <a:gd name="connsiteY9" fmla="*/ 37465 h 27177"/>
              <a:gd name="connsiteX10" fmla="*/ 20066 w 4141978"/>
              <a:gd name="connsiteY10" fmla="*/ 20701 h 2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41978" h="27177">
                <a:moveTo>
                  <a:pt x="20066" y="20701"/>
                </a:moveTo>
                <a:lnTo>
                  <a:pt x="1051814" y="20701"/>
                </a:lnTo>
                <a:lnTo>
                  <a:pt x="2083561" y="20701"/>
                </a:lnTo>
                <a:lnTo>
                  <a:pt x="3115309" y="20701"/>
                </a:lnTo>
                <a:lnTo>
                  <a:pt x="4147058" y="20701"/>
                </a:lnTo>
                <a:lnTo>
                  <a:pt x="4147058" y="37465"/>
                </a:lnTo>
                <a:lnTo>
                  <a:pt x="3115309" y="37465"/>
                </a:lnTo>
                <a:lnTo>
                  <a:pt x="2083561" y="37465"/>
                </a:lnTo>
                <a:lnTo>
                  <a:pt x="1051814" y="37465"/>
                </a:lnTo>
                <a:lnTo>
                  <a:pt x="20066" y="37465"/>
                </a:lnTo>
                <a:lnTo>
                  <a:pt x="20066" y="20701"/>
                </a:lnTo>
                <a:close/>
              </a:path>
            </a:pathLst>
          </a:custGeom>
          <a:solidFill>
            <a:srgbClr val="0361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Freeform 153"/>
          <p:cNvSpPr/>
          <p:nvPr/>
        </p:nvSpPr>
        <p:spPr>
          <a:xfrm>
            <a:off x="8812021" y="5344921"/>
            <a:ext cx="3875278" cy="27177"/>
          </a:xfrm>
          <a:custGeom>
            <a:avLst/>
            <a:gdLst>
              <a:gd name="connsiteX0" fmla="*/ 26161 w 3875278"/>
              <a:gd name="connsiteY0" fmla="*/ 14732 h 27177"/>
              <a:gd name="connsiteX1" fmla="*/ 988568 w 3875278"/>
              <a:gd name="connsiteY1" fmla="*/ 14732 h 27177"/>
              <a:gd name="connsiteX2" fmla="*/ 1950973 w 3875278"/>
              <a:gd name="connsiteY2" fmla="*/ 14732 h 27177"/>
              <a:gd name="connsiteX3" fmla="*/ 2913380 w 3875278"/>
              <a:gd name="connsiteY3" fmla="*/ 14732 h 27177"/>
              <a:gd name="connsiteX4" fmla="*/ 3875785 w 3875278"/>
              <a:gd name="connsiteY4" fmla="*/ 14732 h 27177"/>
              <a:gd name="connsiteX5" fmla="*/ 3875785 w 3875278"/>
              <a:gd name="connsiteY5" fmla="*/ 31496 h 27177"/>
              <a:gd name="connsiteX6" fmla="*/ 2913380 w 3875278"/>
              <a:gd name="connsiteY6" fmla="*/ 31496 h 27177"/>
              <a:gd name="connsiteX7" fmla="*/ 1950973 w 3875278"/>
              <a:gd name="connsiteY7" fmla="*/ 31496 h 27177"/>
              <a:gd name="connsiteX8" fmla="*/ 988568 w 3875278"/>
              <a:gd name="connsiteY8" fmla="*/ 31496 h 27177"/>
              <a:gd name="connsiteX9" fmla="*/ 26161 w 3875278"/>
              <a:gd name="connsiteY9" fmla="*/ 31496 h 27177"/>
              <a:gd name="connsiteX10" fmla="*/ 26161 w 3875278"/>
              <a:gd name="connsiteY10" fmla="*/ 14732 h 2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75278" h="27177">
                <a:moveTo>
                  <a:pt x="26161" y="14732"/>
                </a:moveTo>
                <a:lnTo>
                  <a:pt x="988568" y="14732"/>
                </a:lnTo>
                <a:lnTo>
                  <a:pt x="1950973" y="14732"/>
                </a:lnTo>
                <a:lnTo>
                  <a:pt x="2913380" y="14732"/>
                </a:lnTo>
                <a:lnTo>
                  <a:pt x="3875785" y="14732"/>
                </a:lnTo>
                <a:lnTo>
                  <a:pt x="3875785" y="31496"/>
                </a:lnTo>
                <a:lnTo>
                  <a:pt x="2913380" y="31496"/>
                </a:lnTo>
                <a:lnTo>
                  <a:pt x="1950973" y="31496"/>
                </a:lnTo>
                <a:lnTo>
                  <a:pt x="988568" y="31496"/>
                </a:lnTo>
                <a:lnTo>
                  <a:pt x="26161" y="31496"/>
                </a:lnTo>
                <a:lnTo>
                  <a:pt x="26161" y="14732"/>
                </a:lnTo>
                <a:close/>
              </a:path>
            </a:pathLst>
          </a:custGeom>
          <a:solidFill>
            <a:srgbClr val="0361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Freeform 154"/>
          <p:cNvSpPr/>
          <p:nvPr/>
        </p:nvSpPr>
        <p:spPr>
          <a:xfrm>
            <a:off x="8888221" y="6246621"/>
            <a:ext cx="4141978" cy="27177"/>
          </a:xfrm>
          <a:custGeom>
            <a:avLst/>
            <a:gdLst>
              <a:gd name="connsiteX0" fmla="*/ 20066 w 4141978"/>
              <a:gd name="connsiteY0" fmla="*/ 21463 h 27177"/>
              <a:gd name="connsiteX1" fmla="*/ 1051814 w 4141978"/>
              <a:gd name="connsiteY1" fmla="*/ 21463 h 27177"/>
              <a:gd name="connsiteX2" fmla="*/ 2083561 w 4141978"/>
              <a:gd name="connsiteY2" fmla="*/ 21463 h 27177"/>
              <a:gd name="connsiteX3" fmla="*/ 3115309 w 4141978"/>
              <a:gd name="connsiteY3" fmla="*/ 21463 h 27177"/>
              <a:gd name="connsiteX4" fmla="*/ 4147058 w 4141978"/>
              <a:gd name="connsiteY4" fmla="*/ 21463 h 27177"/>
              <a:gd name="connsiteX5" fmla="*/ 4147058 w 4141978"/>
              <a:gd name="connsiteY5" fmla="*/ 38227 h 27177"/>
              <a:gd name="connsiteX6" fmla="*/ 3115309 w 4141978"/>
              <a:gd name="connsiteY6" fmla="*/ 38227 h 27177"/>
              <a:gd name="connsiteX7" fmla="*/ 2083561 w 4141978"/>
              <a:gd name="connsiteY7" fmla="*/ 38227 h 27177"/>
              <a:gd name="connsiteX8" fmla="*/ 1051814 w 4141978"/>
              <a:gd name="connsiteY8" fmla="*/ 38227 h 27177"/>
              <a:gd name="connsiteX9" fmla="*/ 20066 w 4141978"/>
              <a:gd name="connsiteY9" fmla="*/ 38227 h 27177"/>
              <a:gd name="connsiteX10" fmla="*/ 20066 w 4141978"/>
              <a:gd name="connsiteY10" fmla="*/ 21463 h 2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41978" h="27177">
                <a:moveTo>
                  <a:pt x="20066" y="21463"/>
                </a:moveTo>
                <a:lnTo>
                  <a:pt x="1051814" y="21463"/>
                </a:lnTo>
                <a:lnTo>
                  <a:pt x="2083561" y="21463"/>
                </a:lnTo>
                <a:lnTo>
                  <a:pt x="3115309" y="21463"/>
                </a:lnTo>
                <a:lnTo>
                  <a:pt x="4147058" y="21463"/>
                </a:lnTo>
                <a:lnTo>
                  <a:pt x="4147058" y="38227"/>
                </a:lnTo>
                <a:lnTo>
                  <a:pt x="3115309" y="38227"/>
                </a:lnTo>
                <a:lnTo>
                  <a:pt x="2083561" y="38227"/>
                </a:lnTo>
                <a:lnTo>
                  <a:pt x="1051814" y="38227"/>
                </a:lnTo>
                <a:lnTo>
                  <a:pt x="20066" y="38227"/>
                </a:lnTo>
                <a:lnTo>
                  <a:pt x="20066" y="21463"/>
                </a:lnTo>
                <a:close/>
              </a:path>
            </a:pathLst>
          </a:custGeom>
          <a:solidFill>
            <a:srgbClr val="0361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Freeform 155"/>
          <p:cNvSpPr/>
          <p:nvPr/>
        </p:nvSpPr>
        <p:spPr>
          <a:xfrm>
            <a:off x="8812021" y="7161021"/>
            <a:ext cx="4141978" cy="27177"/>
          </a:xfrm>
          <a:custGeom>
            <a:avLst/>
            <a:gdLst>
              <a:gd name="connsiteX0" fmla="*/ 26161 w 4141978"/>
              <a:gd name="connsiteY0" fmla="*/ 15494 h 27177"/>
              <a:gd name="connsiteX1" fmla="*/ 1057909 w 4141978"/>
              <a:gd name="connsiteY1" fmla="*/ 15494 h 27177"/>
              <a:gd name="connsiteX2" fmla="*/ 2089658 w 4141978"/>
              <a:gd name="connsiteY2" fmla="*/ 15494 h 27177"/>
              <a:gd name="connsiteX3" fmla="*/ 3121406 w 4141978"/>
              <a:gd name="connsiteY3" fmla="*/ 15494 h 27177"/>
              <a:gd name="connsiteX4" fmla="*/ 4153154 w 4141978"/>
              <a:gd name="connsiteY4" fmla="*/ 15494 h 27177"/>
              <a:gd name="connsiteX5" fmla="*/ 4153154 w 4141978"/>
              <a:gd name="connsiteY5" fmla="*/ 32258 h 27177"/>
              <a:gd name="connsiteX6" fmla="*/ 3121406 w 4141978"/>
              <a:gd name="connsiteY6" fmla="*/ 32258 h 27177"/>
              <a:gd name="connsiteX7" fmla="*/ 2089658 w 4141978"/>
              <a:gd name="connsiteY7" fmla="*/ 32258 h 27177"/>
              <a:gd name="connsiteX8" fmla="*/ 1057909 w 4141978"/>
              <a:gd name="connsiteY8" fmla="*/ 32258 h 27177"/>
              <a:gd name="connsiteX9" fmla="*/ 26161 w 4141978"/>
              <a:gd name="connsiteY9" fmla="*/ 32258 h 27177"/>
              <a:gd name="connsiteX10" fmla="*/ 26161 w 4141978"/>
              <a:gd name="connsiteY10" fmla="*/ 15494 h 2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41978" h="27177">
                <a:moveTo>
                  <a:pt x="26161" y="15494"/>
                </a:moveTo>
                <a:lnTo>
                  <a:pt x="1057909" y="15494"/>
                </a:lnTo>
                <a:lnTo>
                  <a:pt x="2089658" y="15494"/>
                </a:lnTo>
                <a:lnTo>
                  <a:pt x="3121406" y="15494"/>
                </a:lnTo>
                <a:lnTo>
                  <a:pt x="4153154" y="15494"/>
                </a:lnTo>
                <a:lnTo>
                  <a:pt x="4153154" y="32258"/>
                </a:lnTo>
                <a:lnTo>
                  <a:pt x="3121406" y="32258"/>
                </a:lnTo>
                <a:lnTo>
                  <a:pt x="2089658" y="32258"/>
                </a:lnTo>
                <a:lnTo>
                  <a:pt x="1057909" y="32258"/>
                </a:lnTo>
                <a:lnTo>
                  <a:pt x="26161" y="32258"/>
                </a:lnTo>
                <a:lnTo>
                  <a:pt x="26161" y="15494"/>
                </a:lnTo>
                <a:close/>
              </a:path>
            </a:pathLst>
          </a:custGeom>
          <a:solidFill>
            <a:srgbClr val="0361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TextBox 156"/>
          <p:cNvSpPr txBox="1"/>
          <p:nvPr/>
        </p:nvSpPr>
        <p:spPr>
          <a:xfrm>
            <a:off x="5122417" y="796022"/>
            <a:ext cx="7032879" cy="1013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833"/>
              </a:lnSpc>
            </a:pPr>
            <a:r>
              <a:rPr lang="en-US" altLang="zh-CN" sz="6000" b="1" spc="85" dirty="0">
                <a:solidFill>
                  <a:srgbClr val="000000"/>
                </a:solidFill>
                <a:latin typeface="Microsoft JhengHei"/>
                <a:ea typeface="Microsoft JhengHei"/>
              </a:rPr>
              <a:t>RESTful</a:t>
            </a:r>
            <a:r>
              <a:rPr lang="en-US" altLang="zh-CN" sz="6000" b="1" spc="44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6000" b="1" spc="94" dirty="0">
                <a:solidFill>
                  <a:srgbClr val="000000"/>
                </a:solidFill>
                <a:latin typeface="Microsoft JhengHei"/>
                <a:ea typeface="Microsoft JhengHei"/>
              </a:rPr>
              <a:t>API</a:t>
            </a:r>
            <a:r>
              <a:rPr lang="en-US" altLang="zh-CN" sz="6000" b="1" spc="44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6000" b="1" spc="170" dirty="0">
                <a:solidFill>
                  <a:srgbClr val="000000"/>
                </a:solidFill>
                <a:latin typeface="Microsoft JhengHei"/>
                <a:ea typeface="Microsoft JhengHei"/>
              </a:rPr>
              <a:t>的運作</a:t>
            </a:r>
          </a:p>
        </p:txBody>
      </p:sp>
      <p:sp>
        <p:nvSpPr>
          <p:cNvPr id="157" name="TextBox 157"/>
          <p:cNvSpPr txBox="1"/>
          <p:nvPr/>
        </p:nvSpPr>
        <p:spPr>
          <a:xfrm>
            <a:off x="4163821" y="3196056"/>
            <a:ext cx="8980165" cy="3702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416"/>
              </a:lnSpc>
              <a:tabLst>
                <a:tab pos="1373759" algn="l"/>
                <a:tab pos="4745228" algn="l"/>
              </a:tabLst>
            </a:pPr>
            <a:r>
              <a:rPr lang="en-US" altLang="zh-CN" sz="2200" b="1" spc="-5" dirty="0">
                <a:solidFill>
                  <a:srgbClr val="FEFEFE"/>
                </a:solidFill>
                <a:latin typeface="Microsoft JhengHei"/>
                <a:ea typeface="Microsoft JhengHei"/>
              </a:rPr>
              <a:t>GET	獲取所有漫畫資料	www.comicking.com/com</a:t>
            </a:r>
            <a:r>
              <a:rPr lang="en-US" altLang="zh-CN" sz="2200" b="1" spc="-60" dirty="0">
                <a:solidFill>
                  <a:srgbClr val="FEFEFE"/>
                </a:solidFill>
                <a:latin typeface="Microsoft JhengHei"/>
                <a:ea typeface="Microsoft JhengHei"/>
              </a:rPr>
              <a:t>m</a:t>
            </a:r>
            <a:r>
              <a:rPr lang="en-US" altLang="zh-CN" sz="2200" b="1" spc="-10" dirty="0">
                <a:solidFill>
                  <a:srgbClr val="FEFEFE"/>
                </a:solidFill>
                <a:latin typeface="Microsoft JhengHei"/>
                <a:ea typeface="Microsoft JhengHei"/>
              </a:rPr>
              <a:t>ics</a:t>
            </a:r>
          </a:p>
        </p:txBody>
      </p:sp>
      <p:sp>
        <p:nvSpPr>
          <p:cNvPr id="158" name="TextBox 158"/>
          <p:cNvSpPr txBox="1"/>
          <p:nvPr/>
        </p:nvSpPr>
        <p:spPr>
          <a:xfrm>
            <a:off x="4163821" y="4104614"/>
            <a:ext cx="8998601" cy="3702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416"/>
              </a:lnSpc>
              <a:tabLst>
                <a:tab pos="1373759" algn="l"/>
                <a:tab pos="4745228" algn="l"/>
              </a:tabLst>
            </a:pPr>
            <a:r>
              <a:rPr lang="en-US" altLang="zh-CN" sz="2200" b="1" spc="-5" dirty="0">
                <a:solidFill>
                  <a:srgbClr val="FEFEFE"/>
                </a:solidFill>
                <a:latin typeface="Microsoft JhengHei"/>
                <a:ea typeface="Microsoft JhengHei"/>
              </a:rPr>
              <a:t>GET	</a:t>
            </a:r>
            <a:r>
              <a:rPr lang="en-US" altLang="zh-CN" sz="2200" spc="-5" dirty="0">
                <a:solidFill>
                  <a:srgbClr val="000000"/>
                </a:solidFill>
                <a:latin typeface="Microsoft JhengHei"/>
                <a:ea typeface="Microsoft JhengHei"/>
              </a:rPr>
              <a:t>獲取特定漫畫資料	</a:t>
            </a:r>
            <a:r>
              <a:rPr lang="en-US" altLang="zh-CN" sz="2200" spc="-10" dirty="0">
                <a:solidFill>
                  <a:srgbClr val="0361C0"/>
                </a:solidFill>
                <a:latin typeface="Microsoft JhengHei"/>
                <a:ea typeface="Microsoft JhengHei"/>
              </a:rPr>
              <a:t>www.comicking.com/commic/1</a:t>
            </a:r>
          </a:p>
        </p:txBody>
      </p:sp>
      <p:sp>
        <p:nvSpPr>
          <p:cNvPr id="159" name="TextBox 159"/>
          <p:cNvSpPr txBox="1"/>
          <p:nvPr/>
        </p:nvSpPr>
        <p:spPr>
          <a:xfrm>
            <a:off x="4163821" y="5013299"/>
            <a:ext cx="8779191" cy="3702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416"/>
              </a:lnSpc>
              <a:tabLst>
                <a:tab pos="1443863" algn="l"/>
                <a:tab pos="4675123" algn="l"/>
              </a:tabLst>
            </a:pPr>
            <a:r>
              <a:rPr lang="en-US" altLang="zh-CN" sz="2200" b="1" spc="-10" dirty="0">
                <a:solidFill>
                  <a:srgbClr val="FEFEFE"/>
                </a:solidFill>
                <a:latin typeface="Microsoft JhengHei"/>
                <a:ea typeface="Microsoft JhengHei"/>
              </a:rPr>
              <a:t>POST	</a:t>
            </a:r>
            <a:r>
              <a:rPr lang="en-US" altLang="zh-CN" sz="2200" spc="-5" dirty="0">
                <a:solidFill>
                  <a:srgbClr val="000000"/>
                </a:solidFill>
                <a:latin typeface="Microsoft JhengHei"/>
                <a:ea typeface="Microsoft JhengHei"/>
              </a:rPr>
              <a:t>新增漫畫資料	</a:t>
            </a:r>
            <a:r>
              <a:rPr lang="en-US" altLang="zh-CN" sz="2200" spc="-5" dirty="0">
                <a:solidFill>
                  <a:srgbClr val="0361C0"/>
                </a:solidFill>
                <a:latin typeface="Microsoft JhengHei"/>
                <a:ea typeface="Microsoft JhengHei"/>
              </a:rPr>
              <a:t>www.comicking.com/</a:t>
            </a:r>
            <a:r>
              <a:rPr lang="en-US" altLang="zh-CN" sz="2200" spc="-10" dirty="0">
                <a:solidFill>
                  <a:srgbClr val="0361C0"/>
                </a:solidFill>
                <a:latin typeface="Microsoft JhengHei"/>
                <a:ea typeface="Microsoft JhengHei"/>
              </a:rPr>
              <a:t>commic</a:t>
            </a:r>
            <a:r>
              <a:rPr lang="en-US" altLang="zh-CN" sz="2200" spc="-30" dirty="0">
                <a:solidFill>
                  <a:srgbClr val="000000"/>
                </a:solidFill>
                <a:latin typeface="Microsoft JhengHei"/>
                <a:ea typeface="Microsoft JhengHei"/>
              </a:rPr>
              <a:t>s</a:t>
            </a:r>
          </a:p>
        </p:txBody>
      </p:sp>
      <p:sp>
        <p:nvSpPr>
          <p:cNvPr id="160" name="TextBox 160"/>
          <p:cNvSpPr txBox="1"/>
          <p:nvPr/>
        </p:nvSpPr>
        <p:spPr>
          <a:xfrm>
            <a:off x="4163821" y="5921857"/>
            <a:ext cx="8998601" cy="3702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416"/>
              </a:lnSpc>
              <a:tabLst>
                <a:tab pos="1373759" algn="l"/>
                <a:tab pos="4745228" algn="l"/>
              </a:tabLst>
            </a:pPr>
            <a:r>
              <a:rPr lang="en-US" altLang="zh-CN" sz="2200" b="1" spc="-10" dirty="0">
                <a:solidFill>
                  <a:srgbClr val="FEFEFE"/>
                </a:solidFill>
                <a:latin typeface="Microsoft JhengHei"/>
                <a:ea typeface="Microsoft JhengHei"/>
              </a:rPr>
              <a:t>PUT	</a:t>
            </a:r>
            <a:r>
              <a:rPr lang="en-US" altLang="zh-CN" sz="2200" spc="-5" dirty="0">
                <a:solidFill>
                  <a:srgbClr val="000000"/>
                </a:solidFill>
                <a:latin typeface="Microsoft JhengHei"/>
                <a:ea typeface="Microsoft JhengHei"/>
              </a:rPr>
              <a:t>更新特定漫畫資料	</a:t>
            </a:r>
            <a:r>
              <a:rPr lang="en-US" altLang="zh-CN" sz="2200" spc="-10" dirty="0">
                <a:solidFill>
                  <a:srgbClr val="0361C0"/>
                </a:solidFill>
                <a:latin typeface="Microsoft JhengHei"/>
                <a:ea typeface="Microsoft JhengHei"/>
              </a:rPr>
              <a:t>www.comicking.com/commic/1</a:t>
            </a:r>
          </a:p>
        </p:txBody>
      </p:sp>
      <p:sp>
        <p:nvSpPr>
          <p:cNvPr id="161" name="TextBox 161"/>
          <p:cNvSpPr txBox="1"/>
          <p:nvPr/>
        </p:nvSpPr>
        <p:spPr>
          <a:xfrm>
            <a:off x="4163821" y="6829833"/>
            <a:ext cx="8928539" cy="3702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416"/>
              </a:lnSpc>
              <a:tabLst>
                <a:tab pos="1373759" algn="l"/>
                <a:tab pos="4675123" algn="l"/>
              </a:tabLst>
            </a:pPr>
            <a:r>
              <a:rPr lang="en-US" altLang="zh-CN" sz="2200" b="1" spc="-5" dirty="0">
                <a:solidFill>
                  <a:srgbClr val="FEFEFE"/>
                </a:solidFill>
                <a:latin typeface="Microsoft JhengHei"/>
                <a:ea typeface="Microsoft JhengHei"/>
              </a:rPr>
              <a:t>DELETE	</a:t>
            </a:r>
            <a:r>
              <a:rPr lang="en-US" altLang="zh-CN" sz="2200" spc="-5" dirty="0">
                <a:solidFill>
                  <a:srgbClr val="000000"/>
                </a:solidFill>
                <a:latin typeface="Microsoft JhengHei"/>
                <a:ea typeface="Microsoft JhengHei"/>
              </a:rPr>
              <a:t>刪除特定漫畫資料	</a:t>
            </a:r>
            <a:r>
              <a:rPr lang="en-US" altLang="zh-CN" sz="2200" spc="-10" dirty="0">
                <a:solidFill>
                  <a:srgbClr val="0361C0"/>
                </a:solidFill>
                <a:latin typeface="Microsoft JhengHei"/>
                <a:ea typeface="Microsoft JhengHei"/>
              </a:rPr>
              <a:t>www.comicking.com/commic/1</a:t>
            </a:r>
          </a:p>
        </p:txBody>
      </p:sp>
      <p:sp>
        <p:nvSpPr>
          <p:cNvPr id="162" name="TextBox 162"/>
          <p:cNvSpPr txBox="1"/>
          <p:nvPr/>
        </p:nvSpPr>
        <p:spPr>
          <a:xfrm>
            <a:off x="16521937" y="8880823"/>
            <a:ext cx="388580" cy="281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50" b="1" spc="-5" dirty="0">
                <a:solidFill>
                  <a:srgbClr val="756F6F"/>
                </a:solidFill>
                <a:latin typeface="Arial"/>
                <a:ea typeface="Arial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Freeform 163"/>
          <p:cNvSpPr/>
          <p:nvPr/>
        </p:nvSpPr>
        <p:spPr>
          <a:xfrm>
            <a:off x="4544821" y="9307321"/>
            <a:ext cx="12320778" cy="39877"/>
          </a:xfrm>
          <a:custGeom>
            <a:avLst/>
            <a:gdLst>
              <a:gd name="connsiteX0" fmla="*/ 21844 w 12320778"/>
              <a:gd name="connsiteY0" fmla="*/ 18796 h 39877"/>
              <a:gd name="connsiteX1" fmla="*/ 12330684 w 12320778"/>
              <a:gd name="connsiteY1" fmla="*/ 18796 h 3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320778" h="39877">
                <a:moveTo>
                  <a:pt x="21844" y="18796"/>
                </a:moveTo>
                <a:lnTo>
                  <a:pt x="12330684" y="18796"/>
                </a:lnTo>
              </a:path>
            </a:pathLst>
          </a:custGeom>
          <a:ln w="28955">
            <a:solidFill>
              <a:srgbClr val="A1C21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Freeform 164"/>
          <p:cNvSpPr/>
          <p:nvPr/>
        </p:nvSpPr>
        <p:spPr>
          <a:xfrm>
            <a:off x="781812" y="0"/>
            <a:ext cx="1421892" cy="1051559"/>
          </a:xfrm>
          <a:custGeom>
            <a:avLst/>
            <a:gdLst>
              <a:gd name="connsiteX0" fmla="*/ 0 w 1421892"/>
              <a:gd name="connsiteY0" fmla="*/ 1051559 h 1051559"/>
              <a:gd name="connsiteX1" fmla="*/ 735076 w 1421892"/>
              <a:gd name="connsiteY1" fmla="*/ 0 h 1051559"/>
              <a:gd name="connsiteX2" fmla="*/ 1421892 w 1421892"/>
              <a:gd name="connsiteY2" fmla="*/ 0 h 1051559"/>
              <a:gd name="connsiteX3" fmla="*/ 686815 w 1421892"/>
              <a:gd name="connsiteY3" fmla="*/ 1051559 h 1051559"/>
              <a:gd name="connsiteX4" fmla="*/ 0 w 1421892"/>
              <a:gd name="connsiteY4" fmla="*/ 1051559 h 1051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892" h="1051559">
                <a:moveTo>
                  <a:pt x="0" y="1051559"/>
                </a:moveTo>
                <a:lnTo>
                  <a:pt x="735076" y="0"/>
                </a:lnTo>
                <a:lnTo>
                  <a:pt x="1421892" y="0"/>
                </a:lnTo>
                <a:lnTo>
                  <a:pt x="686815" y="1051559"/>
                </a:lnTo>
                <a:lnTo>
                  <a:pt x="0" y="1051559"/>
                </a:lnTo>
                <a:close/>
              </a:path>
            </a:pathLst>
          </a:custGeom>
          <a:solidFill>
            <a:srgbClr val="A1C21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66"/>
          <p:cNvSpPr/>
          <p:nvPr/>
        </p:nvSpPr>
        <p:spPr>
          <a:xfrm>
            <a:off x="7275321" y="2360422"/>
            <a:ext cx="7316978" cy="39877"/>
          </a:xfrm>
          <a:custGeom>
            <a:avLst/>
            <a:gdLst>
              <a:gd name="connsiteX0" fmla="*/ 23748 w 7316978"/>
              <a:gd name="connsiteY0" fmla="*/ 21844 h 39877"/>
              <a:gd name="connsiteX1" fmla="*/ 2457069 w 7316978"/>
              <a:gd name="connsiteY1" fmla="*/ 21844 h 39877"/>
              <a:gd name="connsiteX2" fmla="*/ 4890389 w 7316978"/>
              <a:gd name="connsiteY2" fmla="*/ 21844 h 39877"/>
              <a:gd name="connsiteX3" fmla="*/ 7323709 w 7316978"/>
              <a:gd name="connsiteY3" fmla="*/ 21844 h 39877"/>
              <a:gd name="connsiteX4" fmla="*/ 7323709 w 7316978"/>
              <a:gd name="connsiteY4" fmla="*/ 46228 h 39877"/>
              <a:gd name="connsiteX5" fmla="*/ 4890389 w 7316978"/>
              <a:gd name="connsiteY5" fmla="*/ 46228 h 39877"/>
              <a:gd name="connsiteX6" fmla="*/ 2457069 w 7316978"/>
              <a:gd name="connsiteY6" fmla="*/ 46228 h 39877"/>
              <a:gd name="connsiteX7" fmla="*/ 23748 w 7316978"/>
              <a:gd name="connsiteY7" fmla="*/ 46228 h 39877"/>
              <a:gd name="connsiteX8" fmla="*/ 23748 w 7316978"/>
              <a:gd name="connsiteY8" fmla="*/ 21844 h 3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16978" h="39877">
                <a:moveTo>
                  <a:pt x="23748" y="21844"/>
                </a:moveTo>
                <a:lnTo>
                  <a:pt x="2457069" y="21844"/>
                </a:lnTo>
                <a:lnTo>
                  <a:pt x="4890389" y="21844"/>
                </a:lnTo>
                <a:lnTo>
                  <a:pt x="7323709" y="21844"/>
                </a:lnTo>
                <a:lnTo>
                  <a:pt x="7323709" y="46228"/>
                </a:lnTo>
                <a:lnTo>
                  <a:pt x="4890389" y="46228"/>
                </a:lnTo>
                <a:lnTo>
                  <a:pt x="2457069" y="46228"/>
                </a:lnTo>
                <a:lnTo>
                  <a:pt x="23748" y="46228"/>
                </a:lnTo>
                <a:lnTo>
                  <a:pt x="23748" y="21844"/>
                </a:lnTo>
                <a:close/>
              </a:path>
            </a:pathLst>
          </a:custGeom>
          <a:solidFill>
            <a:srgbClr val="0361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8" name="Picture 1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120" y="3611879"/>
            <a:ext cx="7741920" cy="5189220"/>
          </a:xfrm>
          <a:prstGeom prst="rect">
            <a:avLst/>
          </a:prstGeom>
        </p:spPr>
      </p:pic>
      <p:sp>
        <p:nvSpPr>
          <p:cNvPr id="3" name="TextBox 168"/>
          <p:cNvSpPr txBox="1"/>
          <p:nvPr/>
        </p:nvSpPr>
        <p:spPr>
          <a:xfrm>
            <a:off x="3435984" y="613953"/>
            <a:ext cx="11176348" cy="24186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520063">
              <a:lnSpc>
                <a:spcPct val="110833"/>
              </a:lnSpc>
            </a:pPr>
            <a:r>
              <a:rPr lang="en-US" altLang="zh-CN" sz="5000" b="1" dirty="0">
                <a:solidFill>
                  <a:srgbClr val="000000"/>
                </a:solidFill>
                <a:latin typeface="Microsoft JhengHei"/>
                <a:ea typeface="Microsoft JhengHei"/>
              </a:rPr>
              <a:t>試著操作</a:t>
            </a:r>
            <a:r>
              <a:rPr lang="en-US" altLang="zh-CN" sz="5000" b="1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5000" b="1" dirty="0">
                <a:solidFill>
                  <a:srgbClr val="000000"/>
                </a:solidFill>
                <a:latin typeface="Microsoft JhengHei"/>
                <a:ea typeface="Microsoft JhengHei"/>
              </a:rPr>
              <a:t>Fake</a:t>
            </a:r>
            <a:r>
              <a:rPr lang="en-US" altLang="zh-CN" sz="5000" b="1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5000" b="1" dirty="0">
                <a:solidFill>
                  <a:srgbClr val="000000"/>
                </a:solidFill>
                <a:latin typeface="Microsoft JhengHei"/>
                <a:ea typeface="Microsoft JhengHei"/>
              </a:rPr>
              <a:t>API</a:t>
            </a:r>
            <a:r>
              <a:rPr lang="en-US" altLang="zh-CN" sz="5000" b="1" spc="10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5000" b="1" dirty="0">
                <a:solidFill>
                  <a:srgbClr val="000000"/>
                </a:solidFill>
                <a:latin typeface="Microsoft JhengHei"/>
                <a:ea typeface="Microsoft JhengHei"/>
              </a:rPr>
              <a:t>Server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289"/>
              </a:lnSpc>
            </a:pPr>
            <a:endParaRPr lang="en-US" dirty="0"/>
          </a:p>
          <a:p>
            <a:pPr marL="0">
              <a:lnSpc>
                <a:spcPct val="110833"/>
              </a:lnSpc>
            </a:pPr>
            <a:r>
              <a:rPr lang="en-US" altLang="zh-CN" sz="3200" dirty="0">
                <a:solidFill>
                  <a:srgbClr val="000000"/>
                </a:solidFill>
                <a:latin typeface="Microsoft JhengHei"/>
                <a:ea typeface="Microsoft JhengHei"/>
              </a:rPr>
              <a:t>利用</a:t>
            </a:r>
            <a:r>
              <a:rPr lang="en-US" altLang="zh-CN" sz="3200" spc="-135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Microsoft JhengHei"/>
                <a:ea typeface="Microsoft JhengHei"/>
              </a:rPr>
              <a:t>POSTMAN，到</a:t>
            </a:r>
            <a:r>
              <a:rPr lang="en-US" altLang="zh-CN" sz="3200" spc="-144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3200" dirty="0">
                <a:solidFill>
                  <a:srgbClr val="0361C0"/>
                </a:solidFill>
                <a:latin typeface="Microsoft JhengHei"/>
                <a:ea typeface="Microsoft JhengHei"/>
              </a:rPr>
              <a:t>https://jsonplaceholder.typicode.com/</a:t>
            </a:r>
          </a:p>
          <a:p>
            <a:pPr>
              <a:lnSpc>
                <a:spcPts val="590"/>
              </a:lnSpc>
            </a:pPr>
            <a:endParaRPr lang="en-US" dirty="0"/>
          </a:p>
          <a:p>
            <a:pPr marL="0" indent="3039236">
              <a:lnSpc>
                <a:spcPct val="110833"/>
              </a:lnSpc>
            </a:pPr>
            <a:r>
              <a:rPr lang="en-US" altLang="zh-CN" sz="3200" dirty="0">
                <a:solidFill>
                  <a:srgbClr val="000000"/>
                </a:solidFill>
                <a:latin typeface="Microsoft JhengHei"/>
                <a:ea typeface="Microsoft JhengHei"/>
              </a:rPr>
              <a:t>試著操作</a:t>
            </a:r>
            <a:r>
              <a:rPr lang="en-US" altLang="zh-CN" sz="3200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Microsoft JhengHei"/>
                <a:ea typeface="Microsoft JhengHei"/>
              </a:rPr>
              <a:t>Restful</a:t>
            </a:r>
            <a:r>
              <a:rPr lang="en-US" altLang="zh-CN" sz="3200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Microsoft JhengHei"/>
                <a:ea typeface="Microsoft JhengHei"/>
              </a:rPr>
              <a:t>API</a:t>
            </a:r>
            <a:r>
              <a:rPr lang="en-US" altLang="zh-CN" sz="3200" spc="10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Microsoft JhengHei"/>
                <a:ea typeface="Microsoft JhengHei"/>
              </a:rPr>
              <a:t>Server</a:t>
            </a:r>
          </a:p>
        </p:txBody>
      </p:sp>
      <p:sp>
        <p:nvSpPr>
          <p:cNvPr id="169" name="TextBox 169"/>
          <p:cNvSpPr txBox="1"/>
          <p:nvPr/>
        </p:nvSpPr>
        <p:spPr>
          <a:xfrm>
            <a:off x="16521937" y="8880823"/>
            <a:ext cx="388580" cy="281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50" b="1" spc="-5" dirty="0">
                <a:solidFill>
                  <a:srgbClr val="756F6F"/>
                </a:solidFill>
                <a:latin typeface="Arial"/>
                <a:ea typeface="Arial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Freeform 170"/>
          <p:cNvSpPr/>
          <p:nvPr/>
        </p:nvSpPr>
        <p:spPr>
          <a:xfrm>
            <a:off x="4544821" y="9307321"/>
            <a:ext cx="12320778" cy="39877"/>
          </a:xfrm>
          <a:custGeom>
            <a:avLst/>
            <a:gdLst>
              <a:gd name="connsiteX0" fmla="*/ 21844 w 12320778"/>
              <a:gd name="connsiteY0" fmla="*/ 18796 h 39877"/>
              <a:gd name="connsiteX1" fmla="*/ 12330684 w 12320778"/>
              <a:gd name="connsiteY1" fmla="*/ 18796 h 3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320778" h="39877">
                <a:moveTo>
                  <a:pt x="21844" y="18796"/>
                </a:moveTo>
                <a:lnTo>
                  <a:pt x="12330684" y="18796"/>
                </a:lnTo>
              </a:path>
            </a:pathLst>
          </a:custGeom>
          <a:ln w="28955">
            <a:solidFill>
              <a:srgbClr val="A1C21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Freeform 171"/>
          <p:cNvSpPr/>
          <p:nvPr/>
        </p:nvSpPr>
        <p:spPr>
          <a:xfrm>
            <a:off x="781812" y="0"/>
            <a:ext cx="1421892" cy="1051559"/>
          </a:xfrm>
          <a:custGeom>
            <a:avLst/>
            <a:gdLst>
              <a:gd name="connsiteX0" fmla="*/ 0 w 1421892"/>
              <a:gd name="connsiteY0" fmla="*/ 1051559 h 1051559"/>
              <a:gd name="connsiteX1" fmla="*/ 735076 w 1421892"/>
              <a:gd name="connsiteY1" fmla="*/ 0 h 1051559"/>
              <a:gd name="connsiteX2" fmla="*/ 1421892 w 1421892"/>
              <a:gd name="connsiteY2" fmla="*/ 0 h 1051559"/>
              <a:gd name="connsiteX3" fmla="*/ 686815 w 1421892"/>
              <a:gd name="connsiteY3" fmla="*/ 1051559 h 1051559"/>
              <a:gd name="connsiteX4" fmla="*/ 0 w 1421892"/>
              <a:gd name="connsiteY4" fmla="*/ 1051559 h 1051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892" h="1051559">
                <a:moveTo>
                  <a:pt x="0" y="1051559"/>
                </a:moveTo>
                <a:lnTo>
                  <a:pt x="735076" y="0"/>
                </a:lnTo>
                <a:lnTo>
                  <a:pt x="1421892" y="0"/>
                </a:lnTo>
                <a:lnTo>
                  <a:pt x="686815" y="1051559"/>
                </a:lnTo>
                <a:lnTo>
                  <a:pt x="0" y="1051559"/>
                </a:lnTo>
                <a:close/>
              </a:path>
            </a:pathLst>
          </a:custGeom>
          <a:solidFill>
            <a:srgbClr val="A1C21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" name="Picture 1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780" y="3230880"/>
            <a:ext cx="11643360" cy="5143500"/>
          </a:xfrm>
          <a:prstGeom prst="rect">
            <a:avLst/>
          </a:prstGeom>
        </p:spPr>
      </p:pic>
      <p:sp>
        <p:nvSpPr>
          <p:cNvPr id="2" name="TextBox 174"/>
          <p:cNvSpPr txBox="1"/>
          <p:nvPr/>
        </p:nvSpPr>
        <p:spPr>
          <a:xfrm>
            <a:off x="6660768" y="519290"/>
            <a:ext cx="4024034" cy="24429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04267">
              <a:lnSpc>
                <a:spcPct val="110833"/>
              </a:lnSpc>
            </a:pPr>
            <a:r>
              <a:rPr lang="en-US" altLang="zh-CN" sz="6000" b="1" spc="-5" dirty="0">
                <a:solidFill>
                  <a:srgbClr val="000000"/>
                </a:solidFill>
                <a:latin typeface="Microsoft JhengHei"/>
                <a:ea typeface="Microsoft JhengHei"/>
              </a:rPr>
              <a:t>驗證</a:t>
            </a:r>
            <a:r>
              <a:rPr lang="en-US" altLang="zh-CN" sz="6000" b="1" dirty="0">
                <a:solidFill>
                  <a:srgbClr val="000000"/>
                </a:solidFill>
                <a:latin typeface="Microsoft JhengHei"/>
                <a:ea typeface="Microsoft JhengHei"/>
              </a:rPr>
              <a:t>與授權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544"/>
              </a:lnSpc>
            </a:pPr>
            <a:endParaRPr lang="en-US" dirty="0"/>
          </a:p>
          <a:p>
            <a:pPr marL="0">
              <a:lnSpc>
                <a:spcPct val="110416"/>
              </a:lnSpc>
            </a:pPr>
            <a:r>
              <a:rPr lang="en-US" altLang="zh-CN" sz="2800" dirty="0">
                <a:solidFill>
                  <a:srgbClr val="000000"/>
                </a:solidFill>
                <a:latin typeface="Microsoft JhengHei"/>
                <a:ea typeface="Microsoft JhengHei"/>
              </a:rPr>
              <a:t>你是誰?</a:t>
            </a:r>
            <a:r>
              <a:rPr lang="en-US" altLang="zh-CN" sz="2800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Microsoft JhengHei"/>
                <a:ea typeface="Microsoft JhengHei"/>
              </a:rPr>
              <a:t>—&gt;</a:t>
            </a:r>
            <a:r>
              <a:rPr lang="en-US" altLang="zh-CN" sz="2800" spc="-34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Microsoft JhengHei"/>
                <a:ea typeface="Microsoft JhengHei"/>
              </a:rPr>
              <a:t>你能做什麼?</a:t>
            </a:r>
          </a:p>
        </p:txBody>
      </p:sp>
      <p:sp>
        <p:nvSpPr>
          <p:cNvPr id="175" name="TextBox 175"/>
          <p:cNvSpPr txBox="1"/>
          <p:nvPr/>
        </p:nvSpPr>
        <p:spPr>
          <a:xfrm>
            <a:off x="16521937" y="8880823"/>
            <a:ext cx="388580" cy="281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50" b="1" spc="-5" dirty="0">
                <a:solidFill>
                  <a:srgbClr val="756F6F"/>
                </a:solidFill>
                <a:latin typeface="Arial"/>
                <a:ea typeface="Arial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Freeform 176"/>
          <p:cNvSpPr/>
          <p:nvPr/>
        </p:nvSpPr>
        <p:spPr>
          <a:xfrm>
            <a:off x="4544821" y="9307321"/>
            <a:ext cx="12320778" cy="39877"/>
          </a:xfrm>
          <a:custGeom>
            <a:avLst/>
            <a:gdLst>
              <a:gd name="connsiteX0" fmla="*/ 21844 w 12320778"/>
              <a:gd name="connsiteY0" fmla="*/ 18796 h 39877"/>
              <a:gd name="connsiteX1" fmla="*/ 12330684 w 12320778"/>
              <a:gd name="connsiteY1" fmla="*/ 18796 h 3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320778" h="39877">
                <a:moveTo>
                  <a:pt x="21844" y="18796"/>
                </a:moveTo>
                <a:lnTo>
                  <a:pt x="12330684" y="18796"/>
                </a:lnTo>
              </a:path>
            </a:pathLst>
          </a:custGeom>
          <a:ln w="28955">
            <a:solidFill>
              <a:srgbClr val="A1C21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Freeform 177"/>
          <p:cNvSpPr/>
          <p:nvPr/>
        </p:nvSpPr>
        <p:spPr>
          <a:xfrm>
            <a:off x="781812" y="0"/>
            <a:ext cx="1421892" cy="1051559"/>
          </a:xfrm>
          <a:custGeom>
            <a:avLst/>
            <a:gdLst>
              <a:gd name="connsiteX0" fmla="*/ 0 w 1421892"/>
              <a:gd name="connsiteY0" fmla="*/ 1051559 h 1051559"/>
              <a:gd name="connsiteX1" fmla="*/ 735076 w 1421892"/>
              <a:gd name="connsiteY1" fmla="*/ 0 h 1051559"/>
              <a:gd name="connsiteX2" fmla="*/ 1421892 w 1421892"/>
              <a:gd name="connsiteY2" fmla="*/ 0 h 1051559"/>
              <a:gd name="connsiteX3" fmla="*/ 686815 w 1421892"/>
              <a:gd name="connsiteY3" fmla="*/ 1051559 h 1051559"/>
              <a:gd name="connsiteX4" fmla="*/ 0 w 1421892"/>
              <a:gd name="connsiteY4" fmla="*/ 1051559 h 1051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892" h="1051559">
                <a:moveTo>
                  <a:pt x="0" y="1051559"/>
                </a:moveTo>
                <a:lnTo>
                  <a:pt x="735076" y="0"/>
                </a:lnTo>
                <a:lnTo>
                  <a:pt x="1421892" y="0"/>
                </a:lnTo>
                <a:lnTo>
                  <a:pt x="686815" y="1051559"/>
                </a:lnTo>
                <a:lnTo>
                  <a:pt x="0" y="1051559"/>
                </a:lnTo>
                <a:close/>
              </a:path>
            </a:pathLst>
          </a:custGeom>
          <a:solidFill>
            <a:srgbClr val="A1C21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79"/>
          <p:cNvSpPr/>
          <p:nvPr/>
        </p:nvSpPr>
        <p:spPr>
          <a:xfrm>
            <a:off x="7427721" y="7186421"/>
            <a:ext cx="2694177" cy="39877"/>
          </a:xfrm>
          <a:custGeom>
            <a:avLst/>
            <a:gdLst>
              <a:gd name="connsiteX0" fmla="*/ 2700020 w 2694177"/>
              <a:gd name="connsiteY0" fmla="*/ 16764 h 39877"/>
              <a:gd name="connsiteX1" fmla="*/ 23876 w 2694177"/>
              <a:gd name="connsiteY1" fmla="*/ 18288 h 3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94177" h="39877">
                <a:moveTo>
                  <a:pt x="2700020" y="16764"/>
                </a:moveTo>
                <a:lnTo>
                  <a:pt x="23876" y="18288"/>
                </a:lnTo>
              </a:path>
            </a:pathLst>
          </a:custGeom>
          <a:ln w="2590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Freeform 180"/>
          <p:cNvSpPr/>
          <p:nvPr/>
        </p:nvSpPr>
        <p:spPr>
          <a:xfrm>
            <a:off x="10501121" y="4671821"/>
            <a:ext cx="1284477" cy="1284477"/>
          </a:xfrm>
          <a:custGeom>
            <a:avLst/>
            <a:gdLst>
              <a:gd name="connsiteX0" fmla="*/ 1286256 w 1284477"/>
              <a:gd name="connsiteY0" fmla="*/ 1290828 h 1284477"/>
              <a:gd name="connsiteX1" fmla="*/ 15240 w 1284477"/>
              <a:gd name="connsiteY1" fmla="*/ 21336 h 1284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84477" h="1284477">
                <a:moveTo>
                  <a:pt x="1286256" y="1290828"/>
                </a:moveTo>
                <a:lnTo>
                  <a:pt x="15240" y="21336"/>
                </a:lnTo>
              </a:path>
            </a:pathLst>
          </a:custGeom>
          <a:ln w="2590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Freeform 181"/>
          <p:cNvSpPr/>
          <p:nvPr/>
        </p:nvSpPr>
        <p:spPr>
          <a:xfrm>
            <a:off x="6068821" y="4671821"/>
            <a:ext cx="1284477" cy="1284477"/>
          </a:xfrm>
          <a:custGeom>
            <a:avLst/>
            <a:gdLst>
              <a:gd name="connsiteX0" fmla="*/ 20320 w 1284477"/>
              <a:gd name="connsiteY0" fmla="*/ 1290828 h 1284477"/>
              <a:gd name="connsiteX1" fmla="*/ 1289811 w 1284477"/>
              <a:gd name="connsiteY1" fmla="*/ 21336 h 1284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84477" h="1284477">
                <a:moveTo>
                  <a:pt x="20320" y="1290828"/>
                </a:moveTo>
                <a:lnTo>
                  <a:pt x="1289811" y="21336"/>
                </a:lnTo>
              </a:path>
            </a:pathLst>
          </a:custGeom>
          <a:ln w="2590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Freeform 182"/>
          <p:cNvSpPr/>
          <p:nvPr/>
        </p:nvSpPr>
        <p:spPr>
          <a:xfrm>
            <a:off x="6284721" y="1865122"/>
            <a:ext cx="4738878" cy="2922777"/>
          </a:xfrm>
          <a:custGeom>
            <a:avLst/>
            <a:gdLst>
              <a:gd name="connsiteX0" fmla="*/ 20066 w 4738878"/>
              <a:gd name="connsiteY0" fmla="*/ 457072 h 2922777"/>
              <a:gd name="connsiteX1" fmla="*/ 455548 w 4738878"/>
              <a:gd name="connsiteY1" fmla="*/ 21590 h 2922777"/>
              <a:gd name="connsiteX2" fmla="*/ 4315079 w 4738878"/>
              <a:gd name="connsiteY2" fmla="*/ 21590 h 2922777"/>
              <a:gd name="connsiteX3" fmla="*/ 4750561 w 4738878"/>
              <a:gd name="connsiteY3" fmla="*/ 457072 h 2922777"/>
              <a:gd name="connsiteX4" fmla="*/ 4750561 w 4738878"/>
              <a:gd name="connsiteY4" fmla="*/ 2489327 h 2922777"/>
              <a:gd name="connsiteX5" fmla="*/ 4315079 w 4738878"/>
              <a:gd name="connsiteY5" fmla="*/ 2924810 h 2922777"/>
              <a:gd name="connsiteX6" fmla="*/ 455548 w 4738878"/>
              <a:gd name="connsiteY6" fmla="*/ 2924810 h 2922777"/>
              <a:gd name="connsiteX7" fmla="*/ 20066 w 4738878"/>
              <a:gd name="connsiteY7" fmla="*/ 2489327 h 2922777"/>
              <a:gd name="connsiteX8" fmla="*/ 20066 w 4738878"/>
              <a:gd name="connsiteY8" fmla="*/ 457072 h 292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38878" h="2922777">
                <a:moveTo>
                  <a:pt x="20066" y="457072"/>
                </a:moveTo>
                <a:cubicBezTo>
                  <a:pt x="20066" y="216534"/>
                  <a:pt x="215011" y="21590"/>
                  <a:pt x="455548" y="21590"/>
                </a:cubicBezTo>
                <a:lnTo>
                  <a:pt x="4315079" y="21590"/>
                </a:lnTo>
                <a:cubicBezTo>
                  <a:pt x="4555617" y="21590"/>
                  <a:pt x="4750561" y="216534"/>
                  <a:pt x="4750561" y="457072"/>
                </a:cubicBezTo>
                <a:lnTo>
                  <a:pt x="4750561" y="2489327"/>
                </a:lnTo>
                <a:cubicBezTo>
                  <a:pt x="4750561" y="2729865"/>
                  <a:pt x="4555617" y="2924810"/>
                  <a:pt x="4315079" y="2924810"/>
                </a:cubicBezTo>
                <a:lnTo>
                  <a:pt x="455548" y="2924810"/>
                </a:lnTo>
                <a:cubicBezTo>
                  <a:pt x="215011" y="2924810"/>
                  <a:pt x="20066" y="2729865"/>
                  <a:pt x="20066" y="2489327"/>
                </a:cubicBezTo>
                <a:lnTo>
                  <a:pt x="20066" y="457072"/>
                </a:lnTo>
                <a:close/>
              </a:path>
            </a:pathLst>
          </a:custGeom>
          <a:solidFill>
            <a:srgbClr val="5FD63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Freeform 183"/>
          <p:cNvSpPr/>
          <p:nvPr/>
        </p:nvSpPr>
        <p:spPr>
          <a:xfrm>
            <a:off x="2893822" y="5687821"/>
            <a:ext cx="4738878" cy="2910077"/>
          </a:xfrm>
          <a:custGeom>
            <a:avLst/>
            <a:gdLst>
              <a:gd name="connsiteX0" fmla="*/ 17017 w 4738878"/>
              <a:gd name="connsiteY0" fmla="*/ 452247 h 2910077"/>
              <a:gd name="connsiteX1" fmla="*/ 452755 w 4738878"/>
              <a:gd name="connsiteY1" fmla="*/ 16510 h 2910077"/>
              <a:gd name="connsiteX2" fmla="*/ 4310253 w 4738878"/>
              <a:gd name="connsiteY2" fmla="*/ 16510 h 2910077"/>
              <a:gd name="connsiteX3" fmla="*/ 4745990 w 4738878"/>
              <a:gd name="connsiteY3" fmla="*/ 452247 h 2910077"/>
              <a:gd name="connsiteX4" fmla="*/ 4745990 w 4738878"/>
              <a:gd name="connsiteY4" fmla="*/ 2485517 h 2910077"/>
              <a:gd name="connsiteX5" fmla="*/ 4310253 w 4738878"/>
              <a:gd name="connsiteY5" fmla="*/ 2921254 h 2910077"/>
              <a:gd name="connsiteX6" fmla="*/ 452755 w 4738878"/>
              <a:gd name="connsiteY6" fmla="*/ 2921254 h 2910077"/>
              <a:gd name="connsiteX7" fmla="*/ 17017 w 4738878"/>
              <a:gd name="connsiteY7" fmla="*/ 2485517 h 2910077"/>
              <a:gd name="connsiteX8" fmla="*/ 17017 w 4738878"/>
              <a:gd name="connsiteY8" fmla="*/ 452247 h 291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38878" h="2910077">
                <a:moveTo>
                  <a:pt x="17017" y="452247"/>
                </a:moveTo>
                <a:cubicBezTo>
                  <a:pt x="17017" y="211582"/>
                  <a:pt x="212089" y="16510"/>
                  <a:pt x="452755" y="16510"/>
                </a:cubicBezTo>
                <a:lnTo>
                  <a:pt x="4310253" y="16510"/>
                </a:lnTo>
                <a:cubicBezTo>
                  <a:pt x="4550918" y="16510"/>
                  <a:pt x="4745990" y="211582"/>
                  <a:pt x="4745990" y="452247"/>
                </a:cubicBezTo>
                <a:lnTo>
                  <a:pt x="4745990" y="2485517"/>
                </a:lnTo>
                <a:cubicBezTo>
                  <a:pt x="4745990" y="2726182"/>
                  <a:pt x="4550918" y="2921254"/>
                  <a:pt x="4310253" y="2921254"/>
                </a:cubicBezTo>
                <a:lnTo>
                  <a:pt x="452755" y="2921254"/>
                </a:lnTo>
                <a:cubicBezTo>
                  <a:pt x="212089" y="2921254"/>
                  <a:pt x="17017" y="2726182"/>
                  <a:pt x="17017" y="2485517"/>
                </a:cubicBezTo>
                <a:lnTo>
                  <a:pt x="17017" y="452247"/>
                </a:lnTo>
                <a:close/>
              </a:path>
            </a:pathLst>
          </a:custGeom>
          <a:solidFill>
            <a:srgbClr val="5FD63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Freeform 184"/>
          <p:cNvSpPr/>
          <p:nvPr/>
        </p:nvSpPr>
        <p:spPr>
          <a:xfrm>
            <a:off x="9904221" y="5687821"/>
            <a:ext cx="4738878" cy="2910077"/>
          </a:xfrm>
          <a:custGeom>
            <a:avLst/>
            <a:gdLst>
              <a:gd name="connsiteX0" fmla="*/ 17018 w 4738878"/>
              <a:gd name="connsiteY0" fmla="*/ 452247 h 2910077"/>
              <a:gd name="connsiteX1" fmla="*/ 452755 w 4738878"/>
              <a:gd name="connsiteY1" fmla="*/ 16510 h 2910077"/>
              <a:gd name="connsiteX2" fmla="*/ 4310253 w 4738878"/>
              <a:gd name="connsiteY2" fmla="*/ 16510 h 2910077"/>
              <a:gd name="connsiteX3" fmla="*/ 4745990 w 4738878"/>
              <a:gd name="connsiteY3" fmla="*/ 452247 h 2910077"/>
              <a:gd name="connsiteX4" fmla="*/ 4745990 w 4738878"/>
              <a:gd name="connsiteY4" fmla="*/ 2485517 h 2910077"/>
              <a:gd name="connsiteX5" fmla="*/ 4310253 w 4738878"/>
              <a:gd name="connsiteY5" fmla="*/ 2921254 h 2910077"/>
              <a:gd name="connsiteX6" fmla="*/ 452755 w 4738878"/>
              <a:gd name="connsiteY6" fmla="*/ 2921254 h 2910077"/>
              <a:gd name="connsiteX7" fmla="*/ 17018 w 4738878"/>
              <a:gd name="connsiteY7" fmla="*/ 2485517 h 2910077"/>
              <a:gd name="connsiteX8" fmla="*/ 17018 w 4738878"/>
              <a:gd name="connsiteY8" fmla="*/ 452247 h 291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38878" h="2910077">
                <a:moveTo>
                  <a:pt x="17018" y="452247"/>
                </a:moveTo>
                <a:cubicBezTo>
                  <a:pt x="17018" y="211582"/>
                  <a:pt x="212090" y="16510"/>
                  <a:pt x="452755" y="16510"/>
                </a:cubicBezTo>
                <a:lnTo>
                  <a:pt x="4310253" y="16510"/>
                </a:lnTo>
                <a:cubicBezTo>
                  <a:pt x="4550917" y="16510"/>
                  <a:pt x="4745990" y="211582"/>
                  <a:pt x="4745990" y="452247"/>
                </a:cubicBezTo>
                <a:lnTo>
                  <a:pt x="4745990" y="2485517"/>
                </a:lnTo>
                <a:cubicBezTo>
                  <a:pt x="4745990" y="2726182"/>
                  <a:pt x="4550917" y="2921254"/>
                  <a:pt x="4310253" y="2921254"/>
                </a:cubicBezTo>
                <a:lnTo>
                  <a:pt x="452755" y="2921254"/>
                </a:lnTo>
                <a:cubicBezTo>
                  <a:pt x="212090" y="2921254"/>
                  <a:pt x="17018" y="2726182"/>
                  <a:pt x="17018" y="2485517"/>
                </a:cubicBezTo>
                <a:lnTo>
                  <a:pt x="17018" y="452247"/>
                </a:lnTo>
                <a:close/>
              </a:path>
            </a:pathLst>
          </a:custGeom>
          <a:solidFill>
            <a:srgbClr val="5FD63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xtBox 185"/>
          <p:cNvSpPr txBox="1"/>
          <p:nvPr/>
        </p:nvSpPr>
        <p:spPr>
          <a:xfrm>
            <a:off x="7026909" y="702090"/>
            <a:ext cx="3298445" cy="29372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416"/>
              </a:lnSpc>
            </a:pPr>
            <a:r>
              <a:rPr lang="en-US" altLang="zh-CN" sz="3700" spc="-10" dirty="0">
                <a:solidFill>
                  <a:srgbClr val="000000"/>
                </a:solidFill>
                <a:latin typeface="Microsoft JhengHei"/>
                <a:ea typeface="Microsoft JhengHei"/>
              </a:rPr>
              <a:t>授</a:t>
            </a:r>
            <a:r>
              <a:rPr lang="en-US" altLang="zh-CN" sz="3700" spc="-5" dirty="0">
                <a:solidFill>
                  <a:srgbClr val="000000"/>
                </a:solidFill>
                <a:latin typeface="Microsoft JhengHei"/>
                <a:ea typeface="Microsoft JhengHei"/>
              </a:rPr>
              <a:t>權安全性考量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169"/>
              </a:lnSpc>
            </a:pPr>
            <a:endParaRPr lang="en-US" dirty="0"/>
          </a:p>
          <a:p>
            <a:pPr marL="0" indent="676909">
              <a:lnSpc>
                <a:spcPct val="110833"/>
              </a:lnSpc>
            </a:pPr>
            <a:r>
              <a:rPr lang="en-US" altLang="zh-CN" sz="3800" spc="10" dirty="0">
                <a:solidFill>
                  <a:srgbClr val="FEFEFE"/>
                </a:solidFill>
                <a:latin typeface="Microsoft JhengHei"/>
                <a:ea typeface="Microsoft JhengHei"/>
              </a:rPr>
              <a:t>最小</a:t>
            </a:r>
            <a:r>
              <a:rPr lang="en-US" altLang="zh-CN" sz="3800" dirty="0">
                <a:solidFill>
                  <a:srgbClr val="FEFEFE"/>
                </a:solidFill>
                <a:latin typeface="Microsoft JhengHei"/>
                <a:ea typeface="Microsoft JhengHei"/>
              </a:rPr>
              <a:t>範圍</a:t>
            </a:r>
          </a:p>
        </p:txBody>
      </p:sp>
      <p:sp>
        <p:nvSpPr>
          <p:cNvPr id="186" name="TextBox 186"/>
          <p:cNvSpPr txBox="1"/>
          <p:nvPr/>
        </p:nvSpPr>
        <p:spPr>
          <a:xfrm>
            <a:off x="4308602" y="6816229"/>
            <a:ext cx="9554770" cy="6418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833"/>
              </a:lnSpc>
              <a:tabLst>
                <a:tab pos="6527672" algn="l"/>
              </a:tabLst>
            </a:pPr>
            <a:r>
              <a:rPr lang="en-US" altLang="zh-CN" sz="3800" dirty="0">
                <a:solidFill>
                  <a:srgbClr val="FEFEFE"/>
                </a:solidFill>
                <a:latin typeface="Microsoft JhengHei"/>
                <a:ea typeface="Microsoft JhengHei"/>
              </a:rPr>
              <a:t>隔離範圍	</a:t>
            </a:r>
            <a:r>
              <a:rPr lang="en-US" altLang="zh-CN" sz="3800" spc="-5" dirty="0">
                <a:solidFill>
                  <a:srgbClr val="FEFEFE"/>
                </a:solidFill>
                <a:latin typeface="Microsoft JhengHei"/>
                <a:ea typeface="Microsoft JhengHei"/>
              </a:rPr>
              <a:t>資源存取範圍</a:t>
            </a:r>
          </a:p>
        </p:txBody>
      </p:sp>
      <p:sp>
        <p:nvSpPr>
          <p:cNvPr id="187" name="TextBox 187"/>
          <p:cNvSpPr txBox="1"/>
          <p:nvPr/>
        </p:nvSpPr>
        <p:spPr>
          <a:xfrm>
            <a:off x="16521937" y="8880823"/>
            <a:ext cx="388580" cy="281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50" b="1" spc="-5" dirty="0">
                <a:solidFill>
                  <a:srgbClr val="756F6F"/>
                </a:solidFill>
                <a:latin typeface="Arial"/>
                <a:ea typeface="Arial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Freeform 188"/>
          <p:cNvSpPr/>
          <p:nvPr/>
        </p:nvSpPr>
        <p:spPr>
          <a:xfrm>
            <a:off x="4544821" y="9307321"/>
            <a:ext cx="12320778" cy="39877"/>
          </a:xfrm>
          <a:custGeom>
            <a:avLst/>
            <a:gdLst>
              <a:gd name="connsiteX0" fmla="*/ 21844 w 12320778"/>
              <a:gd name="connsiteY0" fmla="*/ 18796 h 39877"/>
              <a:gd name="connsiteX1" fmla="*/ 12330684 w 12320778"/>
              <a:gd name="connsiteY1" fmla="*/ 18796 h 3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320778" h="39877">
                <a:moveTo>
                  <a:pt x="21844" y="18796"/>
                </a:moveTo>
                <a:lnTo>
                  <a:pt x="12330684" y="18796"/>
                </a:lnTo>
              </a:path>
            </a:pathLst>
          </a:custGeom>
          <a:ln w="28955">
            <a:solidFill>
              <a:srgbClr val="A1C21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Freeform 189"/>
          <p:cNvSpPr/>
          <p:nvPr/>
        </p:nvSpPr>
        <p:spPr>
          <a:xfrm>
            <a:off x="781812" y="0"/>
            <a:ext cx="1421892" cy="1051559"/>
          </a:xfrm>
          <a:custGeom>
            <a:avLst/>
            <a:gdLst>
              <a:gd name="connsiteX0" fmla="*/ 0 w 1421892"/>
              <a:gd name="connsiteY0" fmla="*/ 1051559 h 1051559"/>
              <a:gd name="connsiteX1" fmla="*/ 735076 w 1421892"/>
              <a:gd name="connsiteY1" fmla="*/ 0 h 1051559"/>
              <a:gd name="connsiteX2" fmla="*/ 1421892 w 1421892"/>
              <a:gd name="connsiteY2" fmla="*/ 0 h 1051559"/>
              <a:gd name="connsiteX3" fmla="*/ 686815 w 1421892"/>
              <a:gd name="connsiteY3" fmla="*/ 1051559 h 1051559"/>
              <a:gd name="connsiteX4" fmla="*/ 0 w 1421892"/>
              <a:gd name="connsiteY4" fmla="*/ 1051559 h 1051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892" h="1051559">
                <a:moveTo>
                  <a:pt x="0" y="1051559"/>
                </a:moveTo>
                <a:lnTo>
                  <a:pt x="735076" y="0"/>
                </a:lnTo>
                <a:lnTo>
                  <a:pt x="1421892" y="0"/>
                </a:lnTo>
                <a:lnTo>
                  <a:pt x="686815" y="1051559"/>
                </a:lnTo>
                <a:lnTo>
                  <a:pt x="0" y="1051559"/>
                </a:lnTo>
                <a:close/>
              </a:path>
            </a:pathLst>
          </a:custGeom>
          <a:solidFill>
            <a:srgbClr val="A1C21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91"/>
          <p:cNvSpPr/>
          <p:nvPr/>
        </p:nvSpPr>
        <p:spPr>
          <a:xfrm>
            <a:off x="7948421" y="4709921"/>
            <a:ext cx="1284477" cy="1284477"/>
          </a:xfrm>
          <a:custGeom>
            <a:avLst/>
            <a:gdLst>
              <a:gd name="connsiteX0" fmla="*/ 857884 w 1284477"/>
              <a:gd name="connsiteY0" fmla="*/ 25146 h 1284477"/>
              <a:gd name="connsiteX1" fmla="*/ 857884 w 1284477"/>
              <a:gd name="connsiteY1" fmla="*/ 482219 h 1284477"/>
              <a:gd name="connsiteX2" fmla="*/ 1290066 w 1284477"/>
              <a:gd name="connsiteY2" fmla="*/ 482219 h 1284477"/>
              <a:gd name="connsiteX3" fmla="*/ 654558 w 1284477"/>
              <a:gd name="connsiteY3" fmla="*/ 1294638 h 1284477"/>
              <a:gd name="connsiteX4" fmla="*/ 19050 w 1284477"/>
              <a:gd name="connsiteY4" fmla="*/ 482219 h 1284477"/>
              <a:gd name="connsiteX5" fmla="*/ 451231 w 1284477"/>
              <a:gd name="connsiteY5" fmla="*/ 482219 h 1284477"/>
              <a:gd name="connsiteX6" fmla="*/ 451231 w 1284477"/>
              <a:gd name="connsiteY6" fmla="*/ 25146 h 1284477"/>
              <a:gd name="connsiteX7" fmla="*/ 857884 w 1284477"/>
              <a:gd name="connsiteY7" fmla="*/ 25146 h 1284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4477" h="1284477">
                <a:moveTo>
                  <a:pt x="857884" y="25146"/>
                </a:moveTo>
                <a:lnTo>
                  <a:pt x="857884" y="482219"/>
                </a:lnTo>
                <a:lnTo>
                  <a:pt x="1290066" y="482219"/>
                </a:lnTo>
                <a:lnTo>
                  <a:pt x="654558" y="1294638"/>
                </a:lnTo>
                <a:lnTo>
                  <a:pt x="19050" y="482219"/>
                </a:lnTo>
                <a:lnTo>
                  <a:pt x="451231" y="482219"/>
                </a:lnTo>
                <a:lnTo>
                  <a:pt x="451231" y="25146"/>
                </a:lnTo>
                <a:lnTo>
                  <a:pt x="857884" y="25146"/>
                </a:lnTo>
                <a:close/>
              </a:path>
            </a:pathLst>
          </a:custGeom>
          <a:solidFill>
            <a:srgbClr val="8EE27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Freeform 192"/>
          <p:cNvSpPr/>
          <p:nvPr/>
        </p:nvSpPr>
        <p:spPr>
          <a:xfrm>
            <a:off x="4646421" y="1941322"/>
            <a:ext cx="3468878" cy="1284477"/>
          </a:xfrm>
          <a:custGeom>
            <a:avLst/>
            <a:gdLst>
              <a:gd name="connsiteX0" fmla="*/ 21590 w 3468878"/>
              <a:gd name="connsiteY0" fmla="*/ 207391 h 1284477"/>
              <a:gd name="connsiteX1" fmla="*/ 211963 w 3468878"/>
              <a:gd name="connsiteY1" fmla="*/ 17018 h 1284477"/>
              <a:gd name="connsiteX2" fmla="*/ 3284601 w 3468878"/>
              <a:gd name="connsiteY2" fmla="*/ 17018 h 1284477"/>
              <a:gd name="connsiteX3" fmla="*/ 3474973 w 3468878"/>
              <a:gd name="connsiteY3" fmla="*/ 207391 h 1284477"/>
              <a:gd name="connsiteX4" fmla="*/ 3474973 w 3468878"/>
              <a:gd name="connsiteY4" fmla="*/ 1096136 h 1284477"/>
              <a:gd name="connsiteX5" fmla="*/ 3284601 w 3468878"/>
              <a:gd name="connsiteY5" fmla="*/ 1286509 h 1284477"/>
              <a:gd name="connsiteX6" fmla="*/ 211963 w 3468878"/>
              <a:gd name="connsiteY6" fmla="*/ 1286509 h 1284477"/>
              <a:gd name="connsiteX7" fmla="*/ 21590 w 3468878"/>
              <a:gd name="connsiteY7" fmla="*/ 1096136 h 1284477"/>
              <a:gd name="connsiteX8" fmla="*/ 21590 w 3468878"/>
              <a:gd name="connsiteY8" fmla="*/ 207391 h 1284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878" h="1284477">
                <a:moveTo>
                  <a:pt x="21590" y="207391"/>
                </a:moveTo>
                <a:cubicBezTo>
                  <a:pt x="21590" y="102234"/>
                  <a:pt x="106807" y="17018"/>
                  <a:pt x="211963" y="17018"/>
                </a:cubicBezTo>
                <a:lnTo>
                  <a:pt x="3284601" y="17018"/>
                </a:lnTo>
                <a:cubicBezTo>
                  <a:pt x="3389757" y="17018"/>
                  <a:pt x="3474973" y="102234"/>
                  <a:pt x="3474973" y="207391"/>
                </a:cubicBezTo>
                <a:lnTo>
                  <a:pt x="3474973" y="1096136"/>
                </a:lnTo>
                <a:cubicBezTo>
                  <a:pt x="3474973" y="1201293"/>
                  <a:pt x="3389757" y="1286509"/>
                  <a:pt x="3284601" y="1286509"/>
                </a:cubicBezTo>
                <a:lnTo>
                  <a:pt x="211963" y="1286509"/>
                </a:lnTo>
                <a:cubicBezTo>
                  <a:pt x="106807" y="1286509"/>
                  <a:pt x="21590" y="1201293"/>
                  <a:pt x="21590" y="1096136"/>
                </a:cubicBezTo>
                <a:lnTo>
                  <a:pt x="21590" y="207391"/>
                </a:lnTo>
                <a:close/>
              </a:path>
            </a:pathLst>
          </a:custGeom>
          <a:solidFill>
            <a:srgbClr val="F6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Freeform 193"/>
          <p:cNvSpPr/>
          <p:nvPr/>
        </p:nvSpPr>
        <p:spPr>
          <a:xfrm>
            <a:off x="8926321" y="1941322"/>
            <a:ext cx="3468878" cy="1284477"/>
          </a:xfrm>
          <a:custGeom>
            <a:avLst/>
            <a:gdLst>
              <a:gd name="connsiteX0" fmla="*/ 25654 w 3468878"/>
              <a:gd name="connsiteY0" fmla="*/ 207391 h 1284477"/>
              <a:gd name="connsiteX1" fmla="*/ 216027 w 3468878"/>
              <a:gd name="connsiteY1" fmla="*/ 17018 h 1284477"/>
              <a:gd name="connsiteX2" fmla="*/ 3288665 w 3468878"/>
              <a:gd name="connsiteY2" fmla="*/ 17018 h 1284477"/>
              <a:gd name="connsiteX3" fmla="*/ 3479038 w 3468878"/>
              <a:gd name="connsiteY3" fmla="*/ 207391 h 1284477"/>
              <a:gd name="connsiteX4" fmla="*/ 3479038 w 3468878"/>
              <a:gd name="connsiteY4" fmla="*/ 1096136 h 1284477"/>
              <a:gd name="connsiteX5" fmla="*/ 3288665 w 3468878"/>
              <a:gd name="connsiteY5" fmla="*/ 1286509 h 1284477"/>
              <a:gd name="connsiteX6" fmla="*/ 216027 w 3468878"/>
              <a:gd name="connsiteY6" fmla="*/ 1286509 h 1284477"/>
              <a:gd name="connsiteX7" fmla="*/ 25654 w 3468878"/>
              <a:gd name="connsiteY7" fmla="*/ 1096136 h 1284477"/>
              <a:gd name="connsiteX8" fmla="*/ 25654 w 3468878"/>
              <a:gd name="connsiteY8" fmla="*/ 207391 h 1284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878" h="1284477">
                <a:moveTo>
                  <a:pt x="25654" y="207391"/>
                </a:moveTo>
                <a:cubicBezTo>
                  <a:pt x="25654" y="102234"/>
                  <a:pt x="110871" y="17018"/>
                  <a:pt x="216027" y="17018"/>
                </a:cubicBezTo>
                <a:lnTo>
                  <a:pt x="3288665" y="17018"/>
                </a:lnTo>
                <a:cubicBezTo>
                  <a:pt x="3393821" y="17018"/>
                  <a:pt x="3479038" y="102234"/>
                  <a:pt x="3479038" y="207391"/>
                </a:cubicBezTo>
                <a:lnTo>
                  <a:pt x="3479038" y="1096136"/>
                </a:lnTo>
                <a:cubicBezTo>
                  <a:pt x="3479038" y="1201293"/>
                  <a:pt x="3393821" y="1286509"/>
                  <a:pt x="3288665" y="1286509"/>
                </a:cubicBezTo>
                <a:lnTo>
                  <a:pt x="216027" y="1286509"/>
                </a:lnTo>
                <a:cubicBezTo>
                  <a:pt x="110871" y="1286509"/>
                  <a:pt x="25654" y="1201293"/>
                  <a:pt x="25654" y="1096136"/>
                </a:cubicBezTo>
                <a:lnTo>
                  <a:pt x="25654" y="207391"/>
                </a:lnTo>
                <a:close/>
              </a:path>
            </a:pathLst>
          </a:custGeom>
          <a:solidFill>
            <a:srgbClr val="F6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Freeform 194"/>
          <p:cNvSpPr/>
          <p:nvPr/>
        </p:nvSpPr>
        <p:spPr>
          <a:xfrm>
            <a:off x="4646421" y="3325621"/>
            <a:ext cx="7888478" cy="1284477"/>
          </a:xfrm>
          <a:custGeom>
            <a:avLst/>
            <a:gdLst>
              <a:gd name="connsiteX0" fmla="*/ 21590 w 7888478"/>
              <a:gd name="connsiteY0" fmla="*/ 211455 h 1284477"/>
              <a:gd name="connsiteX1" fmla="*/ 211963 w 7888478"/>
              <a:gd name="connsiteY1" fmla="*/ 21082 h 1284477"/>
              <a:gd name="connsiteX2" fmla="*/ 7701153 w 7888478"/>
              <a:gd name="connsiteY2" fmla="*/ 21082 h 1284477"/>
              <a:gd name="connsiteX3" fmla="*/ 7891526 w 7888478"/>
              <a:gd name="connsiteY3" fmla="*/ 211455 h 1284477"/>
              <a:gd name="connsiteX4" fmla="*/ 7891526 w 7888478"/>
              <a:gd name="connsiteY4" fmla="*/ 1100201 h 1284477"/>
              <a:gd name="connsiteX5" fmla="*/ 7701153 w 7888478"/>
              <a:gd name="connsiteY5" fmla="*/ 1290574 h 1284477"/>
              <a:gd name="connsiteX6" fmla="*/ 211963 w 7888478"/>
              <a:gd name="connsiteY6" fmla="*/ 1290574 h 1284477"/>
              <a:gd name="connsiteX7" fmla="*/ 21590 w 7888478"/>
              <a:gd name="connsiteY7" fmla="*/ 1100201 h 1284477"/>
              <a:gd name="connsiteX8" fmla="*/ 21590 w 7888478"/>
              <a:gd name="connsiteY8" fmla="*/ 211455 h 1284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88478" h="1284477">
                <a:moveTo>
                  <a:pt x="21590" y="211455"/>
                </a:moveTo>
                <a:cubicBezTo>
                  <a:pt x="21590" y="106299"/>
                  <a:pt x="106807" y="21082"/>
                  <a:pt x="211963" y="21082"/>
                </a:cubicBezTo>
                <a:lnTo>
                  <a:pt x="7701153" y="21082"/>
                </a:lnTo>
                <a:cubicBezTo>
                  <a:pt x="7806309" y="21082"/>
                  <a:pt x="7891526" y="106299"/>
                  <a:pt x="7891526" y="211455"/>
                </a:cubicBezTo>
                <a:lnTo>
                  <a:pt x="7891526" y="1100201"/>
                </a:lnTo>
                <a:cubicBezTo>
                  <a:pt x="7891526" y="1205357"/>
                  <a:pt x="7806309" y="1290574"/>
                  <a:pt x="7701153" y="1290574"/>
                </a:cubicBezTo>
                <a:lnTo>
                  <a:pt x="211963" y="1290574"/>
                </a:lnTo>
                <a:cubicBezTo>
                  <a:pt x="106807" y="1290574"/>
                  <a:pt x="21590" y="1205357"/>
                  <a:pt x="21590" y="1100201"/>
                </a:cubicBezTo>
                <a:lnTo>
                  <a:pt x="21590" y="211455"/>
                </a:lnTo>
                <a:close/>
              </a:path>
            </a:pathLst>
          </a:custGeom>
          <a:solidFill>
            <a:srgbClr val="F6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Freeform 195"/>
          <p:cNvSpPr/>
          <p:nvPr/>
        </p:nvSpPr>
        <p:spPr>
          <a:xfrm>
            <a:off x="4557521" y="6119621"/>
            <a:ext cx="1779777" cy="1284477"/>
          </a:xfrm>
          <a:custGeom>
            <a:avLst/>
            <a:gdLst>
              <a:gd name="connsiteX0" fmla="*/ 23622 w 1779777"/>
              <a:gd name="connsiteY0" fmla="*/ 211201 h 1284477"/>
              <a:gd name="connsiteX1" fmla="*/ 214249 w 1779777"/>
              <a:gd name="connsiteY1" fmla="*/ 20574 h 1284477"/>
              <a:gd name="connsiteX2" fmla="*/ 1599311 w 1779777"/>
              <a:gd name="connsiteY2" fmla="*/ 20574 h 1284477"/>
              <a:gd name="connsiteX3" fmla="*/ 1789938 w 1779777"/>
              <a:gd name="connsiteY3" fmla="*/ 211201 h 1284477"/>
              <a:gd name="connsiteX4" fmla="*/ 1789938 w 1779777"/>
              <a:gd name="connsiteY4" fmla="*/ 1100963 h 1284477"/>
              <a:gd name="connsiteX5" fmla="*/ 1599311 w 1779777"/>
              <a:gd name="connsiteY5" fmla="*/ 1291590 h 1284477"/>
              <a:gd name="connsiteX6" fmla="*/ 214249 w 1779777"/>
              <a:gd name="connsiteY6" fmla="*/ 1291590 h 1284477"/>
              <a:gd name="connsiteX7" fmla="*/ 23622 w 1779777"/>
              <a:gd name="connsiteY7" fmla="*/ 1100963 h 1284477"/>
              <a:gd name="connsiteX8" fmla="*/ 23622 w 1779777"/>
              <a:gd name="connsiteY8" fmla="*/ 211201 h 1284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9777" h="1284477">
                <a:moveTo>
                  <a:pt x="23622" y="211201"/>
                </a:moveTo>
                <a:cubicBezTo>
                  <a:pt x="23622" y="105918"/>
                  <a:pt x="108966" y="20574"/>
                  <a:pt x="214249" y="20574"/>
                </a:cubicBezTo>
                <a:lnTo>
                  <a:pt x="1599311" y="20574"/>
                </a:lnTo>
                <a:cubicBezTo>
                  <a:pt x="1704594" y="20574"/>
                  <a:pt x="1789938" y="105918"/>
                  <a:pt x="1789938" y="211201"/>
                </a:cubicBezTo>
                <a:lnTo>
                  <a:pt x="1789938" y="1100963"/>
                </a:lnTo>
                <a:cubicBezTo>
                  <a:pt x="1789938" y="1206246"/>
                  <a:pt x="1704594" y="1291590"/>
                  <a:pt x="1599311" y="1291590"/>
                </a:cubicBezTo>
                <a:lnTo>
                  <a:pt x="214249" y="1291590"/>
                </a:lnTo>
                <a:cubicBezTo>
                  <a:pt x="108966" y="1291590"/>
                  <a:pt x="23622" y="1206246"/>
                  <a:pt x="23622" y="1100963"/>
                </a:cubicBezTo>
                <a:lnTo>
                  <a:pt x="23622" y="211201"/>
                </a:lnTo>
                <a:close/>
              </a:path>
            </a:pathLst>
          </a:custGeom>
          <a:solidFill>
            <a:srgbClr val="008F5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Freeform 196"/>
          <p:cNvSpPr/>
          <p:nvPr/>
        </p:nvSpPr>
        <p:spPr>
          <a:xfrm>
            <a:off x="6754621" y="6106921"/>
            <a:ext cx="1779777" cy="1284477"/>
          </a:xfrm>
          <a:custGeom>
            <a:avLst/>
            <a:gdLst>
              <a:gd name="connsiteX0" fmla="*/ 19558 w 1779777"/>
              <a:gd name="connsiteY0" fmla="*/ 207137 h 1284477"/>
              <a:gd name="connsiteX1" fmla="*/ 210184 w 1779777"/>
              <a:gd name="connsiteY1" fmla="*/ 16510 h 1284477"/>
              <a:gd name="connsiteX2" fmla="*/ 1595246 w 1779777"/>
              <a:gd name="connsiteY2" fmla="*/ 16510 h 1284477"/>
              <a:gd name="connsiteX3" fmla="*/ 1785873 w 1779777"/>
              <a:gd name="connsiteY3" fmla="*/ 207137 h 1284477"/>
              <a:gd name="connsiteX4" fmla="*/ 1785873 w 1779777"/>
              <a:gd name="connsiteY4" fmla="*/ 1096899 h 1284477"/>
              <a:gd name="connsiteX5" fmla="*/ 1595246 w 1779777"/>
              <a:gd name="connsiteY5" fmla="*/ 1287526 h 1284477"/>
              <a:gd name="connsiteX6" fmla="*/ 210184 w 1779777"/>
              <a:gd name="connsiteY6" fmla="*/ 1287526 h 1284477"/>
              <a:gd name="connsiteX7" fmla="*/ 19558 w 1779777"/>
              <a:gd name="connsiteY7" fmla="*/ 1096899 h 1284477"/>
              <a:gd name="connsiteX8" fmla="*/ 19558 w 1779777"/>
              <a:gd name="connsiteY8" fmla="*/ 207137 h 1284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9777" h="1284477">
                <a:moveTo>
                  <a:pt x="19558" y="207137"/>
                </a:moveTo>
                <a:cubicBezTo>
                  <a:pt x="19558" y="101854"/>
                  <a:pt x="104902" y="16510"/>
                  <a:pt x="210184" y="16510"/>
                </a:cubicBezTo>
                <a:lnTo>
                  <a:pt x="1595246" y="16510"/>
                </a:lnTo>
                <a:cubicBezTo>
                  <a:pt x="1700530" y="16510"/>
                  <a:pt x="1785873" y="101854"/>
                  <a:pt x="1785873" y="207137"/>
                </a:cubicBezTo>
                <a:lnTo>
                  <a:pt x="1785873" y="1096899"/>
                </a:lnTo>
                <a:cubicBezTo>
                  <a:pt x="1785873" y="1202182"/>
                  <a:pt x="1700530" y="1287526"/>
                  <a:pt x="1595246" y="1287526"/>
                </a:cubicBezTo>
                <a:lnTo>
                  <a:pt x="210184" y="1287526"/>
                </a:lnTo>
                <a:cubicBezTo>
                  <a:pt x="104902" y="1287526"/>
                  <a:pt x="19558" y="1202182"/>
                  <a:pt x="19558" y="1096899"/>
                </a:cubicBezTo>
                <a:lnTo>
                  <a:pt x="19558" y="207137"/>
                </a:lnTo>
                <a:close/>
              </a:path>
            </a:pathLst>
          </a:custGeom>
          <a:solidFill>
            <a:srgbClr val="008F5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Freeform 197"/>
          <p:cNvSpPr/>
          <p:nvPr/>
        </p:nvSpPr>
        <p:spPr>
          <a:xfrm>
            <a:off x="8812021" y="6119621"/>
            <a:ext cx="1779777" cy="1284477"/>
          </a:xfrm>
          <a:custGeom>
            <a:avLst/>
            <a:gdLst>
              <a:gd name="connsiteX0" fmla="*/ 19558 w 1779777"/>
              <a:gd name="connsiteY0" fmla="*/ 211201 h 1284477"/>
              <a:gd name="connsiteX1" fmla="*/ 210184 w 1779777"/>
              <a:gd name="connsiteY1" fmla="*/ 20574 h 1284477"/>
              <a:gd name="connsiteX2" fmla="*/ 1595246 w 1779777"/>
              <a:gd name="connsiteY2" fmla="*/ 20574 h 1284477"/>
              <a:gd name="connsiteX3" fmla="*/ 1785873 w 1779777"/>
              <a:gd name="connsiteY3" fmla="*/ 211201 h 1284477"/>
              <a:gd name="connsiteX4" fmla="*/ 1785873 w 1779777"/>
              <a:gd name="connsiteY4" fmla="*/ 1100963 h 1284477"/>
              <a:gd name="connsiteX5" fmla="*/ 1595246 w 1779777"/>
              <a:gd name="connsiteY5" fmla="*/ 1291590 h 1284477"/>
              <a:gd name="connsiteX6" fmla="*/ 210184 w 1779777"/>
              <a:gd name="connsiteY6" fmla="*/ 1291590 h 1284477"/>
              <a:gd name="connsiteX7" fmla="*/ 19558 w 1779777"/>
              <a:gd name="connsiteY7" fmla="*/ 1100963 h 1284477"/>
              <a:gd name="connsiteX8" fmla="*/ 19558 w 1779777"/>
              <a:gd name="connsiteY8" fmla="*/ 211201 h 1284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9777" h="1284477">
                <a:moveTo>
                  <a:pt x="19558" y="211201"/>
                </a:moveTo>
                <a:cubicBezTo>
                  <a:pt x="19558" y="105918"/>
                  <a:pt x="104902" y="20574"/>
                  <a:pt x="210184" y="20574"/>
                </a:cubicBezTo>
                <a:lnTo>
                  <a:pt x="1595246" y="20574"/>
                </a:lnTo>
                <a:cubicBezTo>
                  <a:pt x="1700530" y="20574"/>
                  <a:pt x="1785873" y="105918"/>
                  <a:pt x="1785873" y="211201"/>
                </a:cubicBezTo>
                <a:lnTo>
                  <a:pt x="1785873" y="1100963"/>
                </a:lnTo>
                <a:cubicBezTo>
                  <a:pt x="1785873" y="1206246"/>
                  <a:pt x="1700530" y="1291590"/>
                  <a:pt x="1595246" y="1291590"/>
                </a:cubicBezTo>
                <a:lnTo>
                  <a:pt x="210184" y="1291590"/>
                </a:lnTo>
                <a:cubicBezTo>
                  <a:pt x="104902" y="1291590"/>
                  <a:pt x="19558" y="1206246"/>
                  <a:pt x="19558" y="1100963"/>
                </a:cubicBezTo>
                <a:lnTo>
                  <a:pt x="19558" y="211201"/>
                </a:lnTo>
                <a:close/>
              </a:path>
            </a:pathLst>
          </a:custGeom>
          <a:solidFill>
            <a:srgbClr val="008F5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Freeform 198"/>
          <p:cNvSpPr/>
          <p:nvPr/>
        </p:nvSpPr>
        <p:spPr>
          <a:xfrm>
            <a:off x="10869421" y="6106921"/>
            <a:ext cx="1779777" cy="1284477"/>
          </a:xfrm>
          <a:custGeom>
            <a:avLst/>
            <a:gdLst>
              <a:gd name="connsiteX0" fmla="*/ 19558 w 1779777"/>
              <a:gd name="connsiteY0" fmla="*/ 207137 h 1284477"/>
              <a:gd name="connsiteX1" fmla="*/ 210184 w 1779777"/>
              <a:gd name="connsiteY1" fmla="*/ 16510 h 1284477"/>
              <a:gd name="connsiteX2" fmla="*/ 1595246 w 1779777"/>
              <a:gd name="connsiteY2" fmla="*/ 16510 h 1284477"/>
              <a:gd name="connsiteX3" fmla="*/ 1785873 w 1779777"/>
              <a:gd name="connsiteY3" fmla="*/ 207137 h 1284477"/>
              <a:gd name="connsiteX4" fmla="*/ 1785873 w 1779777"/>
              <a:gd name="connsiteY4" fmla="*/ 1096899 h 1284477"/>
              <a:gd name="connsiteX5" fmla="*/ 1595246 w 1779777"/>
              <a:gd name="connsiteY5" fmla="*/ 1287526 h 1284477"/>
              <a:gd name="connsiteX6" fmla="*/ 210184 w 1779777"/>
              <a:gd name="connsiteY6" fmla="*/ 1287526 h 1284477"/>
              <a:gd name="connsiteX7" fmla="*/ 19558 w 1779777"/>
              <a:gd name="connsiteY7" fmla="*/ 1096899 h 1284477"/>
              <a:gd name="connsiteX8" fmla="*/ 19558 w 1779777"/>
              <a:gd name="connsiteY8" fmla="*/ 207137 h 1284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9777" h="1284477">
                <a:moveTo>
                  <a:pt x="19558" y="207137"/>
                </a:moveTo>
                <a:cubicBezTo>
                  <a:pt x="19558" y="101854"/>
                  <a:pt x="104902" y="16510"/>
                  <a:pt x="210184" y="16510"/>
                </a:cubicBezTo>
                <a:lnTo>
                  <a:pt x="1595246" y="16510"/>
                </a:lnTo>
                <a:cubicBezTo>
                  <a:pt x="1700530" y="16510"/>
                  <a:pt x="1785873" y="101854"/>
                  <a:pt x="1785873" y="207137"/>
                </a:cubicBezTo>
                <a:lnTo>
                  <a:pt x="1785873" y="1096899"/>
                </a:lnTo>
                <a:cubicBezTo>
                  <a:pt x="1785873" y="1202182"/>
                  <a:pt x="1700530" y="1287526"/>
                  <a:pt x="1595246" y="1287526"/>
                </a:cubicBezTo>
                <a:lnTo>
                  <a:pt x="210184" y="1287526"/>
                </a:lnTo>
                <a:cubicBezTo>
                  <a:pt x="104902" y="1287526"/>
                  <a:pt x="19558" y="1202182"/>
                  <a:pt x="19558" y="1096899"/>
                </a:cubicBezTo>
                <a:lnTo>
                  <a:pt x="19558" y="207137"/>
                </a:lnTo>
                <a:close/>
              </a:path>
            </a:pathLst>
          </a:custGeom>
          <a:solidFill>
            <a:srgbClr val="008F5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Freeform 199"/>
          <p:cNvSpPr/>
          <p:nvPr/>
        </p:nvSpPr>
        <p:spPr>
          <a:xfrm>
            <a:off x="5573521" y="7681721"/>
            <a:ext cx="1779777" cy="1284477"/>
          </a:xfrm>
          <a:custGeom>
            <a:avLst/>
            <a:gdLst>
              <a:gd name="connsiteX0" fmla="*/ 21082 w 1779777"/>
              <a:gd name="connsiteY0" fmla="*/ 215519 h 1284477"/>
              <a:gd name="connsiteX1" fmla="*/ 211455 w 1779777"/>
              <a:gd name="connsiteY1" fmla="*/ 25146 h 1284477"/>
              <a:gd name="connsiteX2" fmla="*/ 1597025 w 1779777"/>
              <a:gd name="connsiteY2" fmla="*/ 25146 h 1284477"/>
              <a:gd name="connsiteX3" fmla="*/ 1787397 w 1779777"/>
              <a:gd name="connsiteY3" fmla="*/ 215519 h 1284477"/>
              <a:gd name="connsiteX4" fmla="*/ 1787397 w 1779777"/>
              <a:gd name="connsiteY4" fmla="*/ 1104214 h 1284477"/>
              <a:gd name="connsiteX5" fmla="*/ 1597025 w 1779777"/>
              <a:gd name="connsiteY5" fmla="*/ 1294638 h 1284477"/>
              <a:gd name="connsiteX6" fmla="*/ 211455 w 1779777"/>
              <a:gd name="connsiteY6" fmla="*/ 1294638 h 1284477"/>
              <a:gd name="connsiteX7" fmla="*/ 21082 w 1779777"/>
              <a:gd name="connsiteY7" fmla="*/ 1104214 h 1284477"/>
              <a:gd name="connsiteX8" fmla="*/ 21082 w 1779777"/>
              <a:gd name="connsiteY8" fmla="*/ 215519 h 1284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9777" h="1284477">
                <a:moveTo>
                  <a:pt x="21082" y="215519"/>
                </a:moveTo>
                <a:cubicBezTo>
                  <a:pt x="21082" y="110363"/>
                  <a:pt x="106299" y="25146"/>
                  <a:pt x="211455" y="25146"/>
                </a:cubicBezTo>
                <a:lnTo>
                  <a:pt x="1597025" y="25146"/>
                </a:lnTo>
                <a:cubicBezTo>
                  <a:pt x="1702181" y="25146"/>
                  <a:pt x="1787397" y="110363"/>
                  <a:pt x="1787397" y="215519"/>
                </a:cubicBezTo>
                <a:lnTo>
                  <a:pt x="1787397" y="1104214"/>
                </a:lnTo>
                <a:cubicBezTo>
                  <a:pt x="1787397" y="1209383"/>
                  <a:pt x="1702181" y="1294638"/>
                  <a:pt x="1597025" y="1294638"/>
                </a:cubicBezTo>
                <a:lnTo>
                  <a:pt x="211455" y="1294638"/>
                </a:lnTo>
                <a:cubicBezTo>
                  <a:pt x="106299" y="1294638"/>
                  <a:pt x="21082" y="1209383"/>
                  <a:pt x="21082" y="1104214"/>
                </a:cubicBezTo>
                <a:lnTo>
                  <a:pt x="21082" y="215519"/>
                </a:lnTo>
                <a:close/>
              </a:path>
            </a:pathLst>
          </a:custGeom>
          <a:solidFill>
            <a:srgbClr val="008F5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Freeform 200"/>
          <p:cNvSpPr/>
          <p:nvPr/>
        </p:nvSpPr>
        <p:spPr>
          <a:xfrm>
            <a:off x="7770621" y="7681721"/>
            <a:ext cx="1779777" cy="1284477"/>
          </a:xfrm>
          <a:custGeom>
            <a:avLst/>
            <a:gdLst>
              <a:gd name="connsiteX0" fmla="*/ 17018 w 1779777"/>
              <a:gd name="connsiteY0" fmla="*/ 215519 h 1284477"/>
              <a:gd name="connsiteX1" fmla="*/ 207391 w 1779777"/>
              <a:gd name="connsiteY1" fmla="*/ 25146 h 1284477"/>
              <a:gd name="connsiteX2" fmla="*/ 1592960 w 1779777"/>
              <a:gd name="connsiteY2" fmla="*/ 25146 h 1284477"/>
              <a:gd name="connsiteX3" fmla="*/ 1783334 w 1779777"/>
              <a:gd name="connsiteY3" fmla="*/ 215519 h 1284477"/>
              <a:gd name="connsiteX4" fmla="*/ 1783334 w 1779777"/>
              <a:gd name="connsiteY4" fmla="*/ 1104214 h 1284477"/>
              <a:gd name="connsiteX5" fmla="*/ 1592960 w 1779777"/>
              <a:gd name="connsiteY5" fmla="*/ 1294638 h 1284477"/>
              <a:gd name="connsiteX6" fmla="*/ 207391 w 1779777"/>
              <a:gd name="connsiteY6" fmla="*/ 1294638 h 1284477"/>
              <a:gd name="connsiteX7" fmla="*/ 17018 w 1779777"/>
              <a:gd name="connsiteY7" fmla="*/ 1104214 h 1284477"/>
              <a:gd name="connsiteX8" fmla="*/ 17018 w 1779777"/>
              <a:gd name="connsiteY8" fmla="*/ 215519 h 1284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9777" h="1284477">
                <a:moveTo>
                  <a:pt x="17018" y="215519"/>
                </a:moveTo>
                <a:cubicBezTo>
                  <a:pt x="17018" y="110363"/>
                  <a:pt x="102234" y="25146"/>
                  <a:pt x="207391" y="25146"/>
                </a:cubicBezTo>
                <a:lnTo>
                  <a:pt x="1592960" y="25146"/>
                </a:lnTo>
                <a:cubicBezTo>
                  <a:pt x="1698117" y="25146"/>
                  <a:pt x="1783334" y="110363"/>
                  <a:pt x="1783334" y="215519"/>
                </a:cubicBezTo>
                <a:lnTo>
                  <a:pt x="1783334" y="1104214"/>
                </a:lnTo>
                <a:cubicBezTo>
                  <a:pt x="1783334" y="1209383"/>
                  <a:pt x="1698117" y="1294638"/>
                  <a:pt x="1592960" y="1294638"/>
                </a:cubicBezTo>
                <a:lnTo>
                  <a:pt x="207391" y="1294638"/>
                </a:lnTo>
                <a:cubicBezTo>
                  <a:pt x="102234" y="1294638"/>
                  <a:pt x="17018" y="1209383"/>
                  <a:pt x="17018" y="1104214"/>
                </a:cubicBezTo>
                <a:lnTo>
                  <a:pt x="17018" y="215519"/>
                </a:lnTo>
                <a:close/>
              </a:path>
            </a:pathLst>
          </a:custGeom>
          <a:solidFill>
            <a:srgbClr val="008F5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Freeform 201"/>
          <p:cNvSpPr/>
          <p:nvPr/>
        </p:nvSpPr>
        <p:spPr>
          <a:xfrm>
            <a:off x="9828021" y="7681721"/>
            <a:ext cx="1779777" cy="1284477"/>
          </a:xfrm>
          <a:custGeom>
            <a:avLst/>
            <a:gdLst>
              <a:gd name="connsiteX0" fmla="*/ 17018 w 1779777"/>
              <a:gd name="connsiteY0" fmla="*/ 215519 h 1284477"/>
              <a:gd name="connsiteX1" fmla="*/ 207391 w 1779777"/>
              <a:gd name="connsiteY1" fmla="*/ 25146 h 1284477"/>
              <a:gd name="connsiteX2" fmla="*/ 1592960 w 1779777"/>
              <a:gd name="connsiteY2" fmla="*/ 25146 h 1284477"/>
              <a:gd name="connsiteX3" fmla="*/ 1783334 w 1779777"/>
              <a:gd name="connsiteY3" fmla="*/ 215519 h 1284477"/>
              <a:gd name="connsiteX4" fmla="*/ 1783334 w 1779777"/>
              <a:gd name="connsiteY4" fmla="*/ 1104214 h 1284477"/>
              <a:gd name="connsiteX5" fmla="*/ 1592960 w 1779777"/>
              <a:gd name="connsiteY5" fmla="*/ 1294638 h 1284477"/>
              <a:gd name="connsiteX6" fmla="*/ 207391 w 1779777"/>
              <a:gd name="connsiteY6" fmla="*/ 1294638 h 1284477"/>
              <a:gd name="connsiteX7" fmla="*/ 17018 w 1779777"/>
              <a:gd name="connsiteY7" fmla="*/ 1104214 h 1284477"/>
              <a:gd name="connsiteX8" fmla="*/ 17018 w 1779777"/>
              <a:gd name="connsiteY8" fmla="*/ 215519 h 1284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9777" h="1284477">
                <a:moveTo>
                  <a:pt x="17018" y="215519"/>
                </a:moveTo>
                <a:cubicBezTo>
                  <a:pt x="17018" y="110363"/>
                  <a:pt x="102234" y="25146"/>
                  <a:pt x="207391" y="25146"/>
                </a:cubicBezTo>
                <a:lnTo>
                  <a:pt x="1592960" y="25146"/>
                </a:lnTo>
                <a:cubicBezTo>
                  <a:pt x="1698117" y="25146"/>
                  <a:pt x="1783334" y="110363"/>
                  <a:pt x="1783334" y="215519"/>
                </a:cubicBezTo>
                <a:lnTo>
                  <a:pt x="1783334" y="1104214"/>
                </a:lnTo>
                <a:cubicBezTo>
                  <a:pt x="1783334" y="1209383"/>
                  <a:pt x="1698117" y="1294638"/>
                  <a:pt x="1592960" y="1294638"/>
                </a:cubicBezTo>
                <a:lnTo>
                  <a:pt x="207391" y="1294638"/>
                </a:lnTo>
                <a:cubicBezTo>
                  <a:pt x="102234" y="1294638"/>
                  <a:pt x="17018" y="1209383"/>
                  <a:pt x="17018" y="1104214"/>
                </a:cubicBezTo>
                <a:lnTo>
                  <a:pt x="17018" y="215519"/>
                </a:lnTo>
                <a:close/>
              </a:path>
            </a:pathLst>
          </a:custGeom>
          <a:solidFill>
            <a:srgbClr val="008F5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TextBox 202"/>
          <p:cNvSpPr txBox="1"/>
          <p:nvPr/>
        </p:nvSpPr>
        <p:spPr>
          <a:xfrm>
            <a:off x="6040882" y="570217"/>
            <a:ext cx="5384799" cy="1013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833"/>
              </a:lnSpc>
            </a:pPr>
            <a:r>
              <a:rPr lang="en-US" altLang="zh-CN" sz="6000" b="1" dirty="0">
                <a:solidFill>
                  <a:srgbClr val="000000"/>
                </a:solidFill>
                <a:latin typeface="Microsoft JhengHei"/>
                <a:ea typeface="Microsoft JhengHei"/>
              </a:rPr>
              <a:t>API</a:t>
            </a:r>
            <a:r>
              <a:rPr lang="en-US" altLang="zh-CN" sz="6000" b="1" spc="-20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6000" b="1" dirty="0">
                <a:solidFill>
                  <a:srgbClr val="000000"/>
                </a:solidFill>
                <a:latin typeface="Microsoft JhengHei"/>
                <a:ea typeface="Microsoft JhengHei"/>
              </a:rPr>
              <a:t>最佳設計法</a:t>
            </a:r>
          </a:p>
        </p:txBody>
      </p:sp>
      <p:sp>
        <p:nvSpPr>
          <p:cNvPr id="203" name="TextBox 203"/>
          <p:cNvSpPr txBox="1"/>
          <p:nvPr/>
        </p:nvSpPr>
        <p:spPr>
          <a:xfrm>
            <a:off x="5152390" y="2342363"/>
            <a:ext cx="6719036" cy="4711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416"/>
              </a:lnSpc>
              <a:tabLst>
                <a:tab pos="4461255" algn="l"/>
              </a:tabLst>
            </a:pPr>
            <a:r>
              <a:rPr lang="en-US" altLang="zh-CN" sz="2800" spc="-5" dirty="0">
                <a:solidFill>
                  <a:srgbClr val="FEFEFE"/>
                </a:solidFill>
                <a:latin typeface="Microsoft JhengHei"/>
                <a:ea typeface="Microsoft JhengHei"/>
              </a:rPr>
              <a:t>努力維持一致性	</a:t>
            </a:r>
            <a:r>
              <a:rPr lang="en-US" altLang="zh-CN" sz="2800" spc="-15" dirty="0">
                <a:solidFill>
                  <a:srgbClr val="FEFEFE"/>
                </a:solidFill>
                <a:latin typeface="Microsoft JhengHei"/>
                <a:ea typeface="Microsoft JhengHei"/>
              </a:rPr>
              <a:t>有意義的錯誤</a:t>
            </a:r>
          </a:p>
        </p:txBody>
      </p:sp>
      <p:sp>
        <p:nvSpPr>
          <p:cNvPr id="204" name="TextBox 204"/>
          <p:cNvSpPr txBox="1"/>
          <p:nvPr/>
        </p:nvSpPr>
        <p:spPr>
          <a:xfrm>
            <a:off x="7568183" y="3731563"/>
            <a:ext cx="2199207" cy="4711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416"/>
              </a:lnSpc>
            </a:pPr>
            <a:r>
              <a:rPr lang="en-US" altLang="zh-CN" sz="2800" spc="-5" dirty="0">
                <a:solidFill>
                  <a:srgbClr val="FEFEFE"/>
                </a:solidFill>
                <a:latin typeface="Microsoft JhengHei"/>
                <a:ea typeface="Microsoft JhengHei"/>
              </a:rPr>
              <a:t>可擴展的</a:t>
            </a:r>
            <a:r>
              <a:rPr lang="en-US" altLang="zh-CN" sz="2800" spc="20" dirty="0">
                <a:solidFill>
                  <a:srgbClr val="FEFEFE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2800" spc="-5" dirty="0">
                <a:solidFill>
                  <a:srgbClr val="FEFEFE"/>
                </a:solidFill>
                <a:latin typeface="Microsoft JhengHei"/>
                <a:ea typeface="Microsoft JhengHei"/>
              </a:rPr>
              <a:t>API</a:t>
            </a:r>
          </a:p>
        </p:txBody>
      </p:sp>
      <p:sp>
        <p:nvSpPr>
          <p:cNvPr id="205" name="TextBox 205"/>
          <p:cNvSpPr txBox="1"/>
          <p:nvPr/>
        </p:nvSpPr>
        <p:spPr>
          <a:xfrm>
            <a:off x="4767326" y="6563461"/>
            <a:ext cx="7550785" cy="3869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5416"/>
              </a:lnSpc>
              <a:tabLst>
                <a:tab pos="2610611" algn="l"/>
                <a:tab pos="4308347" algn="l"/>
                <a:tab pos="6587108" algn="l"/>
              </a:tabLst>
            </a:pPr>
            <a:r>
              <a:rPr lang="en-US" altLang="zh-CN" sz="2200" spc="-5" dirty="0">
                <a:solidFill>
                  <a:srgbClr val="FEFEFE"/>
                </a:solidFill>
                <a:latin typeface="Microsoft JhengHei"/>
                <a:ea typeface="Microsoft JhengHei"/>
              </a:rPr>
              <a:t>資料庫索引	快取	</a:t>
            </a:r>
            <a:r>
              <a:rPr lang="en-US" altLang="zh-CN" sz="2200" dirty="0">
                <a:solidFill>
                  <a:srgbClr val="FEFEFE"/>
                </a:solidFill>
                <a:latin typeface="Microsoft JhengHei"/>
                <a:ea typeface="Microsoft JhengHei"/>
              </a:rPr>
              <a:t>建立新</a:t>
            </a:r>
            <a:r>
              <a:rPr lang="en-US" altLang="zh-CN" sz="2200" spc="-5" dirty="0">
                <a:solidFill>
                  <a:srgbClr val="FEFEFE"/>
                </a:solidFill>
                <a:latin typeface="Microsoft JhengHei"/>
                <a:ea typeface="Microsoft JhengHei"/>
              </a:rPr>
              <a:t>API	</a:t>
            </a:r>
            <a:r>
              <a:rPr lang="en-US" altLang="zh-CN" sz="2200" spc="-20" dirty="0">
                <a:solidFill>
                  <a:srgbClr val="FEFEFE"/>
                </a:solidFill>
                <a:latin typeface="Microsoft JhengHei"/>
                <a:ea typeface="Microsoft JhengHei"/>
              </a:rPr>
              <a:t>過濾器</a:t>
            </a:r>
          </a:p>
        </p:txBody>
      </p:sp>
      <p:sp>
        <p:nvSpPr>
          <p:cNvPr id="206" name="TextBox 206"/>
          <p:cNvSpPr txBox="1"/>
          <p:nvPr/>
        </p:nvSpPr>
        <p:spPr>
          <a:xfrm>
            <a:off x="5920104" y="8146897"/>
            <a:ext cx="5521961" cy="3702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416"/>
              </a:lnSpc>
              <a:tabLst>
                <a:tab pos="2193036" algn="l"/>
                <a:tab pos="4223003" algn="l"/>
              </a:tabLst>
            </a:pPr>
            <a:r>
              <a:rPr lang="en-US" altLang="zh-CN" sz="2200" spc="-5" dirty="0">
                <a:solidFill>
                  <a:srgbClr val="FEFEFE"/>
                </a:solidFill>
                <a:latin typeface="Microsoft JhengHei"/>
                <a:ea typeface="Microsoft JhengHei"/>
              </a:rPr>
              <a:t>速率限制	資料分頁	</a:t>
            </a:r>
            <a:r>
              <a:rPr lang="en-US" altLang="zh-CN" sz="2200" dirty="0">
                <a:solidFill>
                  <a:srgbClr val="FEFEFE"/>
                </a:solidFill>
                <a:latin typeface="Microsoft JhengHei"/>
                <a:ea typeface="Microsoft JhengHei"/>
              </a:rPr>
              <a:t>SDK</a:t>
            </a:r>
            <a:r>
              <a:rPr lang="en-US" altLang="zh-CN" sz="2200" spc="-50" dirty="0">
                <a:solidFill>
                  <a:srgbClr val="FEFEFE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2200" dirty="0">
                <a:solidFill>
                  <a:srgbClr val="FEFEFE"/>
                </a:solidFill>
                <a:latin typeface="Microsoft JhengHei"/>
                <a:ea typeface="Microsoft JhengHei"/>
              </a:rPr>
              <a:t>設計</a:t>
            </a:r>
          </a:p>
        </p:txBody>
      </p:sp>
      <p:sp>
        <p:nvSpPr>
          <p:cNvPr id="207" name="TextBox 207"/>
          <p:cNvSpPr txBox="1"/>
          <p:nvPr/>
        </p:nvSpPr>
        <p:spPr>
          <a:xfrm>
            <a:off x="16521937" y="8880823"/>
            <a:ext cx="388580" cy="281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50" b="1" spc="-5" dirty="0">
                <a:solidFill>
                  <a:srgbClr val="756F6F"/>
                </a:solidFill>
                <a:latin typeface="Arial"/>
                <a:ea typeface="Arial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Freeform 208"/>
          <p:cNvSpPr/>
          <p:nvPr/>
        </p:nvSpPr>
        <p:spPr>
          <a:xfrm>
            <a:off x="4544821" y="9307321"/>
            <a:ext cx="12320778" cy="39877"/>
          </a:xfrm>
          <a:custGeom>
            <a:avLst/>
            <a:gdLst>
              <a:gd name="connsiteX0" fmla="*/ 21844 w 12320778"/>
              <a:gd name="connsiteY0" fmla="*/ 18796 h 39877"/>
              <a:gd name="connsiteX1" fmla="*/ 12330684 w 12320778"/>
              <a:gd name="connsiteY1" fmla="*/ 18796 h 3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320778" h="39877">
                <a:moveTo>
                  <a:pt x="21844" y="18796"/>
                </a:moveTo>
                <a:lnTo>
                  <a:pt x="12330684" y="18796"/>
                </a:lnTo>
              </a:path>
            </a:pathLst>
          </a:custGeom>
          <a:ln w="28955">
            <a:solidFill>
              <a:srgbClr val="A1C21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Freeform 209"/>
          <p:cNvSpPr/>
          <p:nvPr/>
        </p:nvSpPr>
        <p:spPr>
          <a:xfrm>
            <a:off x="781812" y="0"/>
            <a:ext cx="1421892" cy="1051559"/>
          </a:xfrm>
          <a:custGeom>
            <a:avLst/>
            <a:gdLst>
              <a:gd name="connsiteX0" fmla="*/ 0 w 1421892"/>
              <a:gd name="connsiteY0" fmla="*/ 1051559 h 1051559"/>
              <a:gd name="connsiteX1" fmla="*/ 735076 w 1421892"/>
              <a:gd name="connsiteY1" fmla="*/ 0 h 1051559"/>
              <a:gd name="connsiteX2" fmla="*/ 1421892 w 1421892"/>
              <a:gd name="connsiteY2" fmla="*/ 0 h 1051559"/>
              <a:gd name="connsiteX3" fmla="*/ 686815 w 1421892"/>
              <a:gd name="connsiteY3" fmla="*/ 1051559 h 1051559"/>
              <a:gd name="connsiteX4" fmla="*/ 0 w 1421892"/>
              <a:gd name="connsiteY4" fmla="*/ 1051559 h 1051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892" h="1051559">
                <a:moveTo>
                  <a:pt x="0" y="1051559"/>
                </a:moveTo>
                <a:lnTo>
                  <a:pt x="735076" y="0"/>
                </a:lnTo>
                <a:lnTo>
                  <a:pt x="1421892" y="0"/>
                </a:lnTo>
                <a:lnTo>
                  <a:pt x="686815" y="1051559"/>
                </a:lnTo>
                <a:lnTo>
                  <a:pt x="0" y="1051559"/>
                </a:lnTo>
                <a:close/>
              </a:path>
            </a:pathLst>
          </a:custGeom>
          <a:solidFill>
            <a:srgbClr val="A1C21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2" name="Picture 2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079" y="3322320"/>
            <a:ext cx="9966960" cy="3909060"/>
          </a:xfrm>
          <a:prstGeom prst="rect">
            <a:avLst/>
          </a:prstGeom>
        </p:spPr>
      </p:pic>
      <p:sp>
        <p:nvSpPr>
          <p:cNvPr id="2" name="TextBox 212"/>
          <p:cNvSpPr txBox="1"/>
          <p:nvPr/>
        </p:nvSpPr>
        <p:spPr>
          <a:xfrm>
            <a:off x="6916546" y="552870"/>
            <a:ext cx="3521202" cy="1855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836930">
              <a:lnSpc>
                <a:spcPct val="110833"/>
              </a:lnSpc>
            </a:pPr>
            <a:r>
              <a:rPr lang="en-US" altLang="zh-CN" sz="6000" b="1" spc="-5" dirty="0">
                <a:solidFill>
                  <a:srgbClr val="000000"/>
                </a:solidFill>
                <a:latin typeface="Microsoft JhengHei"/>
                <a:ea typeface="Microsoft JhengHei"/>
              </a:rPr>
              <a:t>F</a:t>
            </a:r>
            <a:r>
              <a:rPr lang="en-US" altLang="zh-CN" sz="6000" b="1" dirty="0">
                <a:solidFill>
                  <a:srgbClr val="000000"/>
                </a:solidFill>
                <a:latin typeface="Microsoft JhengHei"/>
                <a:ea typeface="Microsoft JhengHei"/>
              </a:rPr>
              <a:t>lask</a:t>
            </a:r>
          </a:p>
          <a:p>
            <a:pPr>
              <a:lnSpc>
                <a:spcPts val="1725"/>
              </a:lnSpc>
            </a:pPr>
            <a:endParaRPr lang="en-US" dirty="0"/>
          </a:p>
          <a:p>
            <a:pPr marL="0">
              <a:lnSpc>
                <a:spcPct val="110416"/>
              </a:lnSpc>
            </a:pPr>
            <a:r>
              <a:rPr lang="en-US" altLang="zh-CN" sz="3700" dirty="0">
                <a:solidFill>
                  <a:srgbClr val="000000"/>
                </a:solidFill>
                <a:latin typeface="Microsoft JhengHei"/>
                <a:ea typeface="Microsoft JhengHei"/>
              </a:rPr>
              <a:t>輕量級</a:t>
            </a:r>
            <a:r>
              <a:rPr lang="en-US" altLang="zh-CN" sz="3700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3700" dirty="0">
                <a:solidFill>
                  <a:srgbClr val="000000"/>
                </a:solidFill>
                <a:latin typeface="Microsoft JhengHei"/>
                <a:ea typeface="Microsoft JhengHei"/>
              </a:rPr>
              <a:t>web</a:t>
            </a:r>
            <a:r>
              <a:rPr lang="en-US" altLang="zh-CN" sz="3700" spc="-34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3700" dirty="0">
                <a:solidFill>
                  <a:srgbClr val="000000"/>
                </a:solidFill>
                <a:latin typeface="Microsoft JhengHei"/>
                <a:ea typeface="Microsoft JhengHei"/>
              </a:rPr>
              <a:t>框架</a:t>
            </a:r>
          </a:p>
        </p:txBody>
      </p:sp>
      <p:sp>
        <p:nvSpPr>
          <p:cNvPr id="213" name="TextBox 213"/>
          <p:cNvSpPr txBox="1"/>
          <p:nvPr/>
        </p:nvSpPr>
        <p:spPr>
          <a:xfrm>
            <a:off x="16521937" y="8880823"/>
            <a:ext cx="388580" cy="281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50" b="1" spc="-5" dirty="0">
                <a:solidFill>
                  <a:srgbClr val="756F6F"/>
                </a:solidFill>
                <a:latin typeface="Arial"/>
                <a:ea typeface="Arial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Freeform 214"/>
          <p:cNvSpPr/>
          <p:nvPr/>
        </p:nvSpPr>
        <p:spPr>
          <a:xfrm>
            <a:off x="4544821" y="9307321"/>
            <a:ext cx="12320778" cy="39877"/>
          </a:xfrm>
          <a:custGeom>
            <a:avLst/>
            <a:gdLst>
              <a:gd name="connsiteX0" fmla="*/ 21844 w 12320778"/>
              <a:gd name="connsiteY0" fmla="*/ 18796 h 39877"/>
              <a:gd name="connsiteX1" fmla="*/ 12330684 w 12320778"/>
              <a:gd name="connsiteY1" fmla="*/ 18796 h 3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320778" h="39877">
                <a:moveTo>
                  <a:pt x="21844" y="18796"/>
                </a:moveTo>
                <a:lnTo>
                  <a:pt x="12330684" y="18796"/>
                </a:lnTo>
              </a:path>
            </a:pathLst>
          </a:custGeom>
          <a:ln w="28955">
            <a:solidFill>
              <a:srgbClr val="A1C21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Freeform 215"/>
          <p:cNvSpPr/>
          <p:nvPr/>
        </p:nvSpPr>
        <p:spPr>
          <a:xfrm>
            <a:off x="781812" y="0"/>
            <a:ext cx="1421892" cy="1051559"/>
          </a:xfrm>
          <a:custGeom>
            <a:avLst/>
            <a:gdLst>
              <a:gd name="connsiteX0" fmla="*/ 0 w 1421892"/>
              <a:gd name="connsiteY0" fmla="*/ 1051559 h 1051559"/>
              <a:gd name="connsiteX1" fmla="*/ 735076 w 1421892"/>
              <a:gd name="connsiteY1" fmla="*/ 0 h 1051559"/>
              <a:gd name="connsiteX2" fmla="*/ 1421892 w 1421892"/>
              <a:gd name="connsiteY2" fmla="*/ 0 h 1051559"/>
              <a:gd name="connsiteX3" fmla="*/ 686815 w 1421892"/>
              <a:gd name="connsiteY3" fmla="*/ 1051559 h 1051559"/>
              <a:gd name="connsiteX4" fmla="*/ 0 w 1421892"/>
              <a:gd name="connsiteY4" fmla="*/ 1051559 h 1051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892" h="1051559">
                <a:moveTo>
                  <a:pt x="0" y="1051559"/>
                </a:moveTo>
                <a:lnTo>
                  <a:pt x="735076" y="0"/>
                </a:lnTo>
                <a:lnTo>
                  <a:pt x="1421892" y="0"/>
                </a:lnTo>
                <a:lnTo>
                  <a:pt x="686815" y="1051559"/>
                </a:lnTo>
                <a:lnTo>
                  <a:pt x="0" y="1051559"/>
                </a:lnTo>
                <a:close/>
              </a:path>
            </a:pathLst>
          </a:custGeom>
          <a:solidFill>
            <a:srgbClr val="A1C21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8" name="Picture 2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780" y="807720"/>
            <a:ext cx="2971800" cy="1051560"/>
          </a:xfrm>
          <a:prstGeom prst="rect">
            <a:avLst/>
          </a:prstGeom>
        </p:spPr>
      </p:pic>
      <p:pic>
        <p:nvPicPr>
          <p:cNvPr id="219" name="Picture 2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079" y="693420"/>
            <a:ext cx="3185160" cy="1280160"/>
          </a:xfrm>
          <a:prstGeom prst="rect">
            <a:avLst/>
          </a:prstGeom>
        </p:spPr>
      </p:pic>
      <p:sp>
        <p:nvSpPr>
          <p:cNvPr id="3" name="TextBox 219"/>
          <p:cNvSpPr txBox="1"/>
          <p:nvPr/>
        </p:nvSpPr>
        <p:spPr>
          <a:xfrm>
            <a:off x="16521937" y="8880823"/>
            <a:ext cx="388580" cy="281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50" b="1" spc="-5" dirty="0">
                <a:solidFill>
                  <a:srgbClr val="756F6F"/>
                </a:solidFill>
                <a:latin typeface="Arial"/>
                <a:ea typeface="Arial"/>
              </a:rPr>
              <a:t>29</a:t>
            </a: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559555" y="2597150"/>
          <a:ext cx="10233913" cy="62057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10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33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dirty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/>
                    </a:p>
                    <a:p>
                      <a:pPr>
                        <a:lnSpc>
                          <a:spcPts val="1704"/>
                        </a:lnSpc>
                      </a:pPr>
                      <a:endParaRPr lang="en-US" dirty="0"/>
                    </a:p>
                    <a:p>
                      <a:pPr marL="0" indent="551307">
                        <a:lnSpc>
                          <a:spcPct val="110416"/>
                        </a:lnSpc>
                      </a:pPr>
                      <a:r>
                        <a:rPr lang="en-US" altLang="zh-CN" sz="2200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</a:rPr>
                        <a:t>輕量級</a:t>
                      </a:r>
                      <a:r>
                        <a:rPr lang="en-US" altLang="zh-CN" sz="2200" dirty="0">
                          <a:solidFill>
                            <a:srgbClr val="000000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lang="en-US" altLang="zh-CN" sz="2200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</a:rPr>
                        <a:t>Web</a:t>
                      </a:r>
                      <a:r>
                        <a:rPr lang="en-US" altLang="zh-CN" sz="2200" dirty="0">
                          <a:solidFill>
                            <a:srgbClr val="000000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lang="en-US" altLang="zh-CN" sz="2200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</a:rPr>
                        <a:t>框架，不包括</a:t>
                      </a:r>
                      <a:r>
                        <a:rPr lang="en-US" altLang="zh-CN" sz="2200" spc="-80" dirty="0">
                          <a:solidFill>
                            <a:srgbClr val="000000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lang="en-US" altLang="zh-CN" sz="2200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</a:rPr>
                        <a:t>ORM</a:t>
                      </a:r>
                    </a:p>
                  </a:txBody>
                  <a:tcPr marL="0" marR="0" marT="0" marB="0">
                    <a:lnR w="12700">
                      <a:solidFill>
                        <a:srgbClr val="B7B7B7"/>
                      </a:solidFill>
                      <a:prstDash val="solid"/>
                    </a:lnR>
                    <a:lnB w="12700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dirty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/>
                    </a:p>
                    <a:p>
                      <a:pPr>
                        <a:lnSpc>
                          <a:spcPts val="1704"/>
                        </a:lnSpc>
                      </a:pPr>
                      <a:endParaRPr lang="en-US" dirty="0"/>
                    </a:p>
                    <a:p>
                      <a:pPr marL="0" indent="906144">
                        <a:lnSpc>
                          <a:spcPct val="110416"/>
                        </a:lnSpc>
                      </a:pPr>
                      <a:r>
                        <a:rPr lang="en-US" altLang="zh-CN" sz="2200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</a:rPr>
                        <a:t>完整框架，使用</a:t>
                      </a:r>
                      <a:r>
                        <a:rPr lang="en-US" altLang="zh-CN" sz="2200" dirty="0">
                          <a:solidFill>
                            <a:srgbClr val="000000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lang="en-US" altLang="zh-CN" sz="2200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</a:rPr>
                        <a:t>MTV</a:t>
                      </a:r>
                      <a:r>
                        <a:rPr lang="en-US" altLang="zh-CN" sz="2200" spc="25" dirty="0">
                          <a:solidFill>
                            <a:srgbClr val="000000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lang="en-US" altLang="zh-CN" sz="2200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</a:rPr>
                        <a:t>模式</a:t>
                      </a:r>
                    </a:p>
                  </a:txBody>
                  <a:tcPr marL="0" marR="0" marT="0" marB="0">
                    <a:lnL w="12700">
                      <a:solidFill>
                        <a:srgbClr val="B7B7B7"/>
                      </a:solidFill>
                      <a:prstDash val="solid"/>
                    </a:lnL>
                    <a:lnB w="12700">
                      <a:solidFill>
                        <a:srgbClr val="B7B7B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2027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dirty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/>
                    </a:p>
                    <a:p>
                      <a:pPr>
                        <a:lnSpc>
                          <a:spcPts val="1239"/>
                        </a:lnSpc>
                      </a:pPr>
                      <a:endParaRPr lang="en-US" dirty="0"/>
                    </a:p>
                    <a:p>
                      <a:pPr marL="0" indent="453771">
                        <a:lnSpc>
                          <a:spcPct val="110416"/>
                        </a:lnSpc>
                      </a:pPr>
                      <a:r>
                        <a:rPr lang="en-US" altLang="zh-CN" sz="2200" spc="-5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</a:rPr>
                        <a:t>適用</a:t>
                      </a:r>
                      <a:r>
                        <a:rPr lang="en-US" altLang="zh-CN" sz="2200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</a:rPr>
                        <a:t>API</a:t>
                      </a:r>
                      <a:r>
                        <a:rPr lang="en-US" altLang="zh-CN" sz="2200" spc="-5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</a:rPr>
                        <a:t>,</a:t>
                      </a:r>
                      <a:r>
                        <a:rPr lang="en-US" altLang="zh-CN" sz="2200" spc="25" dirty="0">
                          <a:solidFill>
                            <a:srgbClr val="000000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lang="en-US" altLang="zh-CN" sz="2200" spc="-5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</a:rPr>
                        <a:t>簡單界面操作使用的網站</a:t>
                      </a:r>
                    </a:p>
                  </a:txBody>
                  <a:tcPr marL="0" marR="0" marT="0" marB="0">
                    <a:lnR w="12700">
                      <a:solidFill>
                        <a:srgbClr val="B7B7B7"/>
                      </a:solidFill>
                      <a:prstDash val="solid"/>
                    </a:lnR>
                    <a:lnT w="12700">
                      <a:solidFill>
                        <a:srgbClr val="B7B7B7"/>
                      </a:solidFill>
                      <a:prstDash val="solid"/>
                    </a:lnT>
                    <a:lnB w="12700">
                      <a:solidFill>
                        <a:srgbClr val="B7B7B7"/>
                      </a:solidFill>
                      <a:prstDash val="solid"/>
                    </a:lnB>
                    <a:solidFill>
                      <a:srgbClr val="E1E3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dirty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/>
                    </a:p>
                    <a:p>
                      <a:pPr>
                        <a:lnSpc>
                          <a:spcPts val="1239"/>
                        </a:lnSpc>
                      </a:pPr>
                      <a:endParaRPr lang="en-US" dirty="0"/>
                    </a:p>
                    <a:p>
                      <a:pPr marL="0" indent="590677">
                        <a:lnSpc>
                          <a:spcPct val="110416"/>
                        </a:lnSpc>
                      </a:pPr>
                      <a:r>
                        <a:rPr lang="en-US" altLang="zh-CN" sz="2200" spc="-10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</a:rPr>
                        <a:t>是用大型電商網</a:t>
                      </a:r>
                      <a:r>
                        <a:rPr lang="en-US" altLang="zh-CN" sz="2200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</a:rPr>
                        <a:t>站、後台系統等</a:t>
                      </a:r>
                    </a:p>
                  </a:txBody>
                  <a:tcPr marL="0" marR="0" marT="0" marB="0">
                    <a:lnL w="12700">
                      <a:solidFill>
                        <a:srgbClr val="B7B7B7"/>
                      </a:solidFill>
                      <a:prstDash val="solid"/>
                    </a:lnL>
                    <a:lnT w="12700">
                      <a:solidFill>
                        <a:srgbClr val="B7B7B7"/>
                      </a:solidFill>
                      <a:prstDash val="solid"/>
                    </a:lnT>
                    <a:lnB w="12700">
                      <a:solidFill>
                        <a:srgbClr val="B7B7B7"/>
                      </a:solidFill>
                      <a:prstDash val="solid"/>
                    </a:lnB>
                    <a:solidFill>
                      <a:srgbClr val="E1E3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8237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dirty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/>
                    </a:p>
                    <a:p>
                      <a:pPr>
                        <a:lnSpc>
                          <a:spcPts val="1610"/>
                        </a:lnSpc>
                      </a:pPr>
                      <a:endParaRPr lang="en-US" dirty="0"/>
                    </a:p>
                    <a:p>
                      <a:pPr marL="0" indent="882015">
                        <a:lnSpc>
                          <a:spcPct val="110416"/>
                        </a:lnSpc>
                      </a:pPr>
                      <a:r>
                        <a:rPr lang="en-US" altLang="zh-CN" sz="2200" spc="-10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</a:rPr>
                        <a:t>開發自由，可</a:t>
                      </a:r>
                      <a:r>
                        <a:rPr lang="en-US" altLang="zh-CN" sz="2200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</a:rPr>
                        <a:t>自訂各式規範</a:t>
                      </a:r>
                    </a:p>
                  </a:txBody>
                  <a:tcPr marL="0" marR="0" marT="0" marB="0">
                    <a:lnR w="12700">
                      <a:solidFill>
                        <a:srgbClr val="B7B7B7"/>
                      </a:solidFill>
                      <a:prstDash val="solid"/>
                    </a:lnR>
                    <a:lnT w="12700">
                      <a:solidFill>
                        <a:srgbClr val="B7B7B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dirty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/>
                    </a:p>
                    <a:p>
                      <a:pPr>
                        <a:lnSpc>
                          <a:spcPts val="1610"/>
                        </a:lnSpc>
                      </a:pPr>
                      <a:endParaRPr lang="en-US" dirty="0"/>
                    </a:p>
                    <a:p>
                      <a:pPr marL="0" indent="311784">
                        <a:lnSpc>
                          <a:spcPct val="110416"/>
                        </a:lnSpc>
                      </a:pPr>
                      <a:r>
                        <a:rPr lang="en-US" altLang="zh-CN" sz="2200" spc="-10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</a:rPr>
                        <a:t>慣例優於設定，嚴</a:t>
                      </a:r>
                      <a:r>
                        <a:rPr lang="en-US" altLang="zh-CN" sz="2200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</a:rPr>
                        <a:t>謹程式碼一致度高</a:t>
                      </a:r>
                    </a:p>
                  </a:txBody>
                  <a:tcPr marL="0" marR="0" marT="0" marB="0">
                    <a:lnL w="12700">
                      <a:solidFill>
                        <a:srgbClr val="B7B7B7"/>
                      </a:solidFill>
                      <a:prstDash val="solid"/>
                    </a:lnL>
                    <a:lnT w="12700">
                      <a:solidFill>
                        <a:srgbClr val="B7B7B7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/>
          <p:cNvSpPr/>
          <p:nvPr/>
        </p:nvSpPr>
        <p:spPr>
          <a:xfrm>
            <a:off x="4544821" y="9307321"/>
            <a:ext cx="12320778" cy="39877"/>
          </a:xfrm>
          <a:custGeom>
            <a:avLst/>
            <a:gdLst>
              <a:gd name="connsiteX0" fmla="*/ 21844 w 12320778"/>
              <a:gd name="connsiteY0" fmla="*/ 18796 h 39877"/>
              <a:gd name="connsiteX1" fmla="*/ 12330684 w 12320778"/>
              <a:gd name="connsiteY1" fmla="*/ 18796 h 3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320778" h="39877">
                <a:moveTo>
                  <a:pt x="21844" y="18796"/>
                </a:moveTo>
                <a:lnTo>
                  <a:pt x="12330684" y="18796"/>
                </a:lnTo>
              </a:path>
            </a:pathLst>
          </a:custGeom>
          <a:ln w="28955">
            <a:solidFill>
              <a:srgbClr val="A1C21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781812" y="0"/>
            <a:ext cx="1421892" cy="1051559"/>
          </a:xfrm>
          <a:custGeom>
            <a:avLst/>
            <a:gdLst>
              <a:gd name="connsiteX0" fmla="*/ 0 w 1421892"/>
              <a:gd name="connsiteY0" fmla="*/ 1051559 h 1051559"/>
              <a:gd name="connsiteX1" fmla="*/ 735076 w 1421892"/>
              <a:gd name="connsiteY1" fmla="*/ 0 h 1051559"/>
              <a:gd name="connsiteX2" fmla="*/ 1421892 w 1421892"/>
              <a:gd name="connsiteY2" fmla="*/ 0 h 1051559"/>
              <a:gd name="connsiteX3" fmla="*/ 686815 w 1421892"/>
              <a:gd name="connsiteY3" fmla="*/ 1051559 h 1051559"/>
              <a:gd name="connsiteX4" fmla="*/ 0 w 1421892"/>
              <a:gd name="connsiteY4" fmla="*/ 1051559 h 1051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892" h="1051559">
                <a:moveTo>
                  <a:pt x="0" y="1051559"/>
                </a:moveTo>
                <a:lnTo>
                  <a:pt x="735076" y="0"/>
                </a:lnTo>
                <a:lnTo>
                  <a:pt x="1421892" y="0"/>
                </a:lnTo>
                <a:lnTo>
                  <a:pt x="686815" y="1051559"/>
                </a:lnTo>
                <a:lnTo>
                  <a:pt x="0" y="1051559"/>
                </a:lnTo>
                <a:close/>
              </a:path>
            </a:pathLst>
          </a:custGeom>
          <a:solidFill>
            <a:srgbClr val="A1C21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5624321" y="3706621"/>
            <a:ext cx="7024878" cy="27177"/>
          </a:xfrm>
          <a:custGeom>
            <a:avLst/>
            <a:gdLst>
              <a:gd name="connsiteX0" fmla="*/ 26035 w 7024878"/>
              <a:gd name="connsiteY0" fmla="*/ 16256 h 27177"/>
              <a:gd name="connsiteX1" fmla="*/ 1777110 w 7024878"/>
              <a:gd name="connsiteY1" fmla="*/ 16256 h 27177"/>
              <a:gd name="connsiteX2" fmla="*/ 3528186 w 7024878"/>
              <a:gd name="connsiteY2" fmla="*/ 16256 h 27177"/>
              <a:gd name="connsiteX3" fmla="*/ 5279263 w 7024878"/>
              <a:gd name="connsiteY3" fmla="*/ 16256 h 27177"/>
              <a:gd name="connsiteX4" fmla="*/ 7030339 w 7024878"/>
              <a:gd name="connsiteY4" fmla="*/ 16256 h 27177"/>
              <a:gd name="connsiteX5" fmla="*/ 7030339 w 7024878"/>
              <a:gd name="connsiteY5" fmla="*/ 34544 h 27177"/>
              <a:gd name="connsiteX6" fmla="*/ 5279263 w 7024878"/>
              <a:gd name="connsiteY6" fmla="*/ 34544 h 27177"/>
              <a:gd name="connsiteX7" fmla="*/ 3528186 w 7024878"/>
              <a:gd name="connsiteY7" fmla="*/ 34544 h 27177"/>
              <a:gd name="connsiteX8" fmla="*/ 1777110 w 7024878"/>
              <a:gd name="connsiteY8" fmla="*/ 34544 h 27177"/>
              <a:gd name="connsiteX9" fmla="*/ 26035 w 7024878"/>
              <a:gd name="connsiteY9" fmla="*/ 34544 h 27177"/>
              <a:gd name="connsiteX10" fmla="*/ 26035 w 7024878"/>
              <a:gd name="connsiteY10" fmla="*/ 16256 h 2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024878" h="27177">
                <a:moveTo>
                  <a:pt x="26035" y="16256"/>
                </a:moveTo>
                <a:lnTo>
                  <a:pt x="1777110" y="16256"/>
                </a:lnTo>
                <a:lnTo>
                  <a:pt x="3528186" y="16256"/>
                </a:lnTo>
                <a:lnTo>
                  <a:pt x="5279263" y="16256"/>
                </a:lnTo>
                <a:lnTo>
                  <a:pt x="7030339" y="16256"/>
                </a:lnTo>
                <a:lnTo>
                  <a:pt x="7030339" y="34544"/>
                </a:lnTo>
                <a:lnTo>
                  <a:pt x="5279263" y="34544"/>
                </a:lnTo>
                <a:lnTo>
                  <a:pt x="3528186" y="34544"/>
                </a:lnTo>
                <a:lnTo>
                  <a:pt x="1777110" y="34544"/>
                </a:lnTo>
                <a:lnTo>
                  <a:pt x="26035" y="34544"/>
                </a:lnTo>
                <a:lnTo>
                  <a:pt x="26035" y="16256"/>
                </a:lnTo>
                <a:close/>
              </a:path>
            </a:pathLst>
          </a:custGeom>
          <a:solidFill>
            <a:srgbClr val="0361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" y="4241844"/>
            <a:ext cx="15156180" cy="5201919"/>
          </a:xfrm>
          <a:prstGeom prst="rect">
            <a:avLst/>
          </a:prstGeom>
        </p:spPr>
      </p:pic>
      <p:sp>
        <p:nvSpPr>
          <p:cNvPr id="2" name="TextBox 13"/>
          <p:cNvSpPr txBox="1"/>
          <p:nvPr/>
        </p:nvSpPr>
        <p:spPr>
          <a:xfrm>
            <a:off x="5425694" y="796022"/>
            <a:ext cx="7239474" cy="2953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100074">
              <a:lnSpc>
                <a:spcPct val="110833"/>
              </a:lnSpc>
            </a:pPr>
            <a:r>
              <a:rPr lang="en-US" altLang="zh-CN" sz="6000" b="1" dirty="0">
                <a:solidFill>
                  <a:srgbClr val="000000"/>
                </a:solidFill>
                <a:latin typeface="Microsoft JhengHei"/>
                <a:ea typeface="Microsoft JhengHei"/>
              </a:rPr>
              <a:t>什麼是</a:t>
            </a:r>
            <a:r>
              <a:rPr lang="en-US" altLang="zh-CN" sz="6000" b="1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6000" b="1" dirty="0">
                <a:solidFill>
                  <a:srgbClr val="000000"/>
                </a:solidFill>
                <a:latin typeface="Microsoft JhengHei"/>
                <a:ea typeface="Microsoft JhengHei"/>
              </a:rPr>
              <a:t>API</a:t>
            </a:r>
            <a:r>
              <a:rPr lang="en-US" altLang="zh-CN" sz="6000" b="1" spc="-15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6000" b="1" dirty="0">
                <a:solidFill>
                  <a:srgbClr val="000000"/>
                </a:solidFill>
                <a:latin typeface="Microsoft JhengHei"/>
                <a:ea typeface="Microsoft JhengHei"/>
              </a:rPr>
              <a:t>?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795"/>
              </a:lnSpc>
            </a:pPr>
            <a:endParaRPr lang="en-US" dirty="0"/>
          </a:p>
          <a:p>
            <a:pPr marL="0">
              <a:lnSpc>
                <a:spcPct val="110833"/>
              </a:lnSpc>
            </a:pPr>
            <a:r>
              <a:rPr lang="en-US" altLang="zh-CN" sz="3000" spc="-5" dirty="0">
                <a:solidFill>
                  <a:srgbClr val="202020"/>
                </a:solidFill>
                <a:latin typeface="Microsoft JhengHei"/>
                <a:ea typeface="Microsoft JhengHei"/>
              </a:rPr>
              <a:t>網際網</a:t>
            </a:r>
            <a:r>
              <a:rPr lang="en-US" altLang="zh-CN" sz="3000" dirty="0">
                <a:solidFill>
                  <a:srgbClr val="202020"/>
                </a:solidFill>
                <a:latin typeface="Microsoft JhengHei"/>
                <a:ea typeface="Microsoft JhengHei"/>
              </a:rPr>
              <a:t>路系統提供的一個應用程式介面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289"/>
              </a:lnSpc>
            </a:pPr>
            <a:endParaRPr lang="en-US" dirty="0"/>
          </a:p>
          <a:p>
            <a:pPr marL="0" indent="225044">
              <a:lnSpc>
                <a:spcPct val="110833"/>
              </a:lnSpc>
            </a:pPr>
            <a:r>
              <a:rPr lang="en-US" altLang="zh-CN" sz="2400" spc="-5" dirty="0">
                <a:solidFill>
                  <a:srgbClr val="0361C0"/>
                </a:solidFill>
                <a:latin typeface="Microsoft JhengHei"/>
                <a:ea typeface="Microsoft JhengHei"/>
              </a:rPr>
              <a:t>h</a:t>
            </a:r>
            <a:r>
              <a:rPr lang="en-US" altLang="zh-CN" sz="2400" dirty="0">
                <a:solidFill>
                  <a:srgbClr val="0361C0"/>
                </a:solidFill>
                <a:latin typeface="Microsoft JhengHei"/>
                <a:ea typeface="Microsoft JhengHei"/>
              </a:rPr>
              <a:t>ttps://www.youtube.com/watch?v=zvKadd9Cflc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653002" y="8880823"/>
            <a:ext cx="257526" cy="281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50" b="1" spc="-15" dirty="0">
                <a:solidFill>
                  <a:srgbClr val="756F6F"/>
                </a:solidFill>
                <a:latin typeface="Arial"/>
                <a:ea typeface="Arial"/>
              </a:rPr>
              <a:t>3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4011B84-7A3A-4482-80A5-E9EA41729DDF}"/>
              </a:ext>
            </a:extLst>
          </p:cNvPr>
          <p:cNvSpPr/>
          <p:nvPr/>
        </p:nvSpPr>
        <p:spPr>
          <a:xfrm>
            <a:off x="177421" y="8281080"/>
            <a:ext cx="4367400" cy="1199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Freeform 221"/>
          <p:cNvSpPr/>
          <p:nvPr/>
        </p:nvSpPr>
        <p:spPr>
          <a:xfrm>
            <a:off x="4544821" y="9307321"/>
            <a:ext cx="12320778" cy="39877"/>
          </a:xfrm>
          <a:custGeom>
            <a:avLst/>
            <a:gdLst>
              <a:gd name="connsiteX0" fmla="*/ 21844 w 12320778"/>
              <a:gd name="connsiteY0" fmla="*/ 18796 h 39877"/>
              <a:gd name="connsiteX1" fmla="*/ 12330684 w 12320778"/>
              <a:gd name="connsiteY1" fmla="*/ 18796 h 3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320778" h="39877">
                <a:moveTo>
                  <a:pt x="21844" y="18796"/>
                </a:moveTo>
                <a:lnTo>
                  <a:pt x="12330684" y="18796"/>
                </a:lnTo>
              </a:path>
            </a:pathLst>
          </a:custGeom>
          <a:ln w="28955">
            <a:solidFill>
              <a:srgbClr val="A1C21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Freeform 222"/>
          <p:cNvSpPr/>
          <p:nvPr/>
        </p:nvSpPr>
        <p:spPr>
          <a:xfrm>
            <a:off x="781812" y="0"/>
            <a:ext cx="1421892" cy="1051559"/>
          </a:xfrm>
          <a:custGeom>
            <a:avLst/>
            <a:gdLst>
              <a:gd name="connsiteX0" fmla="*/ 0 w 1421892"/>
              <a:gd name="connsiteY0" fmla="*/ 1051559 h 1051559"/>
              <a:gd name="connsiteX1" fmla="*/ 735076 w 1421892"/>
              <a:gd name="connsiteY1" fmla="*/ 0 h 1051559"/>
              <a:gd name="connsiteX2" fmla="*/ 1421892 w 1421892"/>
              <a:gd name="connsiteY2" fmla="*/ 0 h 1051559"/>
              <a:gd name="connsiteX3" fmla="*/ 686815 w 1421892"/>
              <a:gd name="connsiteY3" fmla="*/ 1051559 h 1051559"/>
              <a:gd name="connsiteX4" fmla="*/ 0 w 1421892"/>
              <a:gd name="connsiteY4" fmla="*/ 1051559 h 1051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892" h="1051559">
                <a:moveTo>
                  <a:pt x="0" y="1051559"/>
                </a:moveTo>
                <a:lnTo>
                  <a:pt x="735076" y="0"/>
                </a:lnTo>
                <a:lnTo>
                  <a:pt x="1421892" y="0"/>
                </a:lnTo>
                <a:lnTo>
                  <a:pt x="686815" y="1051559"/>
                </a:lnTo>
                <a:lnTo>
                  <a:pt x="0" y="1051559"/>
                </a:lnTo>
                <a:close/>
              </a:path>
            </a:pathLst>
          </a:custGeom>
          <a:solidFill>
            <a:srgbClr val="A1C21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4" name="Picture 2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" y="2849880"/>
            <a:ext cx="15041880" cy="6591300"/>
          </a:xfrm>
          <a:prstGeom prst="rect">
            <a:avLst/>
          </a:prstGeom>
        </p:spPr>
      </p:pic>
      <p:sp>
        <p:nvSpPr>
          <p:cNvPr id="2" name="TextBox 224"/>
          <p:cNvSpPr txBox="1"/>
          <p:nvPr/>
        </p:nvSpPr>
        <p:spPr>
          <a:xfrm>
            <a:off x="6551421" y="620181"/>
            <a:ext cx="4365056" cy="1013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833"/>
              </a:lnSpc>
            </a:pPr>
            <a:r>
              <a:rPr lang="en-US" altLang="zh-CN" sz="6000" b="1" dirty="0">
                <a:solidFill>
                  <a:srgbClr val="000000"/>
                </a:solidFill>
                <a:latin typeface="Microsoft JhengHei"/>
                <a:ea typeface="Microsoft JhengHei"/>
              </a:rPr>
              <a:t>Web</a:t>
            </a:r>
            <a:r>
              <a:rPr lang="en-US" altLang="zh-CN" sz="6000" b="1" spc="15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6000" b="1" spc="-5" dirty="0">
                <a:solidFill>
                  <a:srgbClr val="000000"/>
                </a:solidFill>
                <a:latin typeface="Microsoft JhengHei"/>
                <a:ea typeface="Microsoft JhengHei"/>
              </a:rPr>
              <a:t>Server</a:t>
            </a:r>
          </a:p>
        </p:txBody>
      </p:sp>
      <p:sp>
        <p:nvSpPr>
          <p:cNvPr id="225" name="TextBox 225"/>
          <p:cNvSpPr txBox="1"/>
          <p:nvPr/>
        </p:nvSpPr>
        <p:spPr>
          <a:xfrm>
            <a:off x="16521937" y="8880823"/>
            <a:ext cx="388580" cy="281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50" b="1" spc="-5" dirty="0">
                <a:solidFill>
                  <a:srgbClr val="756F6F"/>
                </a:solidFill>
                <a:latin typeface="Arial"/>
                <a:ea typeface="Arial"/>
              </a:rPr>
              <a:t>30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BFB86E2-832B-4CC0-A6BD-572F4922F199}"/>
              </a:ext>
            </a:extLst>
          </p:cNvPr>
          <p:cNvSpPr/>
          <p:nvPr/>
        </p:nvSpPr>
        <p:spPr>
          <a:xfrm>
            <a:off x="429735" y="8563021"/>
            <a:ext cx="3545048" cy="1110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Freeform 226"/>
          <p:cNvSpPr/>
          <p:nvPr/>
        </p:nvSpPr>
        <p:spPr>
          <a:xfrm>
            <a:off x="4544821" y="9307321"/>
            <a:ext cx="12320778" cy="39877"/>
          </a:xfrm>
          <a:custGeom>
            <a:avLst/>
            <a:gdLst>
              <a:gd name="connsiteX0" fmla="*/ 21844 w 12320778"/>
              <a:gd name="connsiteY0" fmla="*/ 18796 h 39877"/>
              <a:gd name="connsiteX1" fmla="*/ 12330684 w 12320778"/>
              <a:gd name="connsiteY1" fmla="*/ 18796 h 3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320778" h="39877">
                <a:moveTo>
                  <a:pt x="21844" y="18796"/>
                </a:moveTo>
                <a:lnTo>
                  <a:pt x="12330684" y="18796"/>
                </a:lnTo>
              </a:path>
            </a:pathLst>
          </a:custGeom>
          <a:ln w="28955">
            <a:solidFill>
              <a:srgbClr val="A1C21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Freeform 227"/>
          <p:cNvSpPr/>
          <p:nvPr/>
        </p:nvSpPr>
        <p:spPr>
          <a:xfrm>
            <a:off x="781812" y="0"/>
            <a:ext cx="1421892" cy="1051559"/>
          </a:xfrm>
          <a:custGeom>
            <a:avLst/>
            <a:gdLst>
              <a:gd name="connsiteX0" fmla="*/ 0 w 1421892"/>
              <a:gd name="connsiteY0" fmla="*/ 1051559 h 1051559"/>
              <a:gd name="connsiteX1" fmla="*/ 735076 w 1421892"/>
              <a:gd name="connsiteY1" fmla="*/ 0 h 1051559"/>
              <a:gd name="connsiteX2" fmla="*/ 1421892 w 1421892"/>
              <a:gd name="connsiteY2" fmla="*/ 0 h 1051559"/>
              <a:gd name="connsiteX3" fmla="*/ 686815 w 1421892"/>
              <a:gd name="connsiteY3" fmla="*/ 1051559 h 1051559"/>
              <a:gd name="connsiteX4" fmla="*/ 0 w 1421892"/>
              <a:gd name="connsiteY4" fmla="*/ 1051559 h 1051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892" h="1051559">
                <a:moveTo>
                  <a:pt x="0" y="1051559"/>
                </a:moveTo>
                <a:lnTo>
                  <a:pt x="735076" y="0"/>
                </a:lnTo>
                <a:lnTo>
                  <a:pt x="1421892" y="0"/>
                </a:lnTo>
                <a:lnTo>
                  <a:pt x="686815" y="1051559"/>
                </a:lnTo>
                <a:lnTo>
                  <a:pt x="0" y="1051559"/>
                </a:lnTo>
                <a:close/>
              </a:path>
            </a:pathLst>
          </a:custGeom>
          <a:solidFill>
            <a:srgbClr val="A1C21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0" name="Picture 2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880" y="2598420"/>
            <a:ext cx="5737860" cy="5737860"/>
          </a:xfrm>
          <a:prstGeom prst="rect">
            <a:avLst/>
          </a:prstGeom>
        </p:spPr>
      </p:pic>
      <p:sp>
        <p:nvSpPr>
          <p:cNvPr id="2" name="TextBox 230"/>
          <p:cNvSpPr txBox="1"/>
          <p:nvPr/>
        </p:nvSpPr>
        <p:spPr>
          <a:xfrm>
            <a:off x="6252717" y="620181"/>
            <a:ext cx="8042020" cy="75503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833"/>
              </a:lnSpc>
            </a:pPr>
            <a:r>
              <a:rPr lang="en-US" altLang="zh-CN" sz="6000" b="1" dirty="0">
                <a:solidFill>
                  <a:srgbClr val="000000"/>
                </a:solidFill>
                <a:latin typeface="Microsoft JhengHei"/>
                <a:ea typeface="Microsoft JhengHei"/>
              </a:rPr>
              <a:t>路由</a:t>
            </a:r>
            <a:r>
              <a:rPr lang="en-US" altLang="zh-CN" sz="6000" b="1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6000" b="1" dirty="0">
                <a:solidFill>
                  <a:srgbClr val="000000"/>
                </a:solidFill>
                <a:latin typeface="Microsoft JhengHei"/>
                <a:ea typeface="Microsoft JhengHei"/>
              </a:rPr>
              <a:t>(</a:t>
            </a:r>
            <a:r>
              <a:rPr lang="en-US" altLang="zh-CN" sz="6000" b="1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6000" b="1" dirty="0">
                <a:solidFill>
                  <a:srgbClr val="000000"/>
                </a:solidFill>
                <a:latin typeface="Microsoft JhengHei"/>
                <a:ea typeface="Microsoft JhengHei"/>
              </a:rPr>
              <a:t>Route</a:t>
            </a:r>
            <a:r>
              <a:rPr lang="en-US" altLang="zh-CN" sz="6000" b="1" spc="-20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6000" b="1" dirty="0">
                <a:solidFill>
                  <a:srgbClr val="000000"/>
                </a:solidFill>
                <a:latin typeface="Microsoft JhengHei"/>
                <a:ea typeface="Microsoft JhengHei"/>
              </a:rPr>
              <a:t>)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330"/>
              </a:lnSpc>
            </a:pPr>
            <a:endParaRPr lang="en-US" dirty="0"/>
          </a:p>
          <a:p>
            <a:pPr marL="0" indent="1580896">
              <a:lnSpc>
                <a:spcPct val="110416"/>
              </a:lnSpc>
            </a:pPr>
            <a:r>
              <a:rPr lang="en-US" altLang="zh-CN" sz="3400" b="1" dirty="0">
                <a:solidFill>
                  <a:srgbClr val="000000"/>
                </a:solidFill>
                <a:latin typeface="Microsoft JhengHei"/>
                <a:ea typeface="Microsoft JhengHei"/>
              </a:rPr>
              <a:t>-</a:t>
            </a:r>
            <a:r>
              <a:rPr lang="en-US" altLang="zh-CN" sz="3400" b="1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3400" b="1" dirty="0">
                <a:solidFill>
                  <a:srgbClr val="000000"/>
                </a:solidFill>
                <a:latin typeface="Microsoft JhengHei"/>
                <a:ea typeface="Microsoft JhengHei"/>
              </a:rPr>
              <a:t>URL</a:t>
            </a:r>
            <a:r>
              <a:rPr lang="en-US" altLang="zh-CN" sz="3400" b="1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3400" b="1" dirty="0">
                <a:solidFill>
                  <a:srgbClr val="000000"/>
                </a:solidFill>
                <a:latin typeface="Microsoft JhengHei"/>
                <a:ea typeface="Microsoft JhengHei"/>
              </a:rPr>
              <a:t>與</a:t>
            </a:r>
            <a:r>
              <a:rPr lang="en-US" altLang="zh-CN" sz="3400" b="1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3400" b="1" dirty="0">
                <a:solidFill>
                  <a:srgbClr val="000000"/>
                </a:solidFill>
                <a:latin typeface="Microsoft JhengHei"/>
                <a:ea typeface="Microsoft JhengHei"/>
              </a:rPr>
              <a:t>Web</a:t>
            </a:r>
            <a:r>
              <a:rPr lang="en-US" altLang="zh-CN" sz="3400" b="1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3400" b="1" dirty="0">
                <a:solidFill>
                  <a:srgbClr val="000000"/>
                </a:solidFill>
                <a:latin typeface="Microsoft JhengHei"/>
                <a:ea typeface="Microsoft JhengHei"/>
              </a:rPr>
              <a:t>function</a:t>
            </a:r>
            <a:r>
              <a:rPr lang="en-US" altLang="zh-CN" sz="3400" b="1" spc="-25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3400" b="1" dirty="0">
                <a:solidFill>
                  <a:srgbClr val="000000"/>
                </a:solidFill>
                <a:latin typeface="Microsoft JhengHei"/>
                <a:ea typeface="Microsoft JhengHei"/>
              </a:rPr>
              <a:t>的對應表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210"/>
              </a:lnSpc>
            </a:pPr>
            <a:endParaRPr lang="en-US" dirty="0"/>
          </a:p>
          <a:p>
            <a:pPr marL="1576704" hangingPunct="0">
              <a:lnSpc>
                <a:spcPct val="286666"/>
              </a:lnSpc>
            </a:pPr>
            <a:r>
              <a:rPr lang="en-US" altLang="zh-CN" sz="3400" b="1" dirty="0">
                <a:solidFill>
                  <a:srgbClr val="000000"/>
                </a:solidFill>
                <a:latin typeface="Microsoft JhengHei"/>
                <a:ea typeface="Microsoft JhengHei"/>
              </a:rPr>
              <a:t>-</a:t>
            </a:r>
            <a:r>
              <a:rPr lang="en-US" altLang="zh-CN" sz="3400" b="1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3400" b="1" dirty="0">
                <a:solidFill>
                  <a:srgbClr val="000000"/>
                </a:solidFill>
                <a:latin typeface="Microsoft JhengHei"/>
                <a:ea typeface="Microsoft JhengHei"/>
              </a:rPr>
              <a:t>會根據</a:t>
            </a:r>
            <a:r>
              <a:rPr lang="en-US" altLang="zh-CN" sz="3400" b="1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3400" b="1" dirty="0">
                <a:solidFill>
                  <a:srgbClr val="000000"/>
                </a:solidFill>
                <a:latin typeface="Microsoft JhengHei"/>
                <a:ea typeface="Microsoft JhengHei"/>
              </a:rPr>
              <a:t>Web</a:t>
            </a:r>
            <a:r>
              <a:rPr lang="en-US" altLang="zh-CN" sz="3400" b="1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3400" b="1" dirty="0">
                <a:solidFill>
                  <a:srgbClr val="000000"/>
                </a:solidFill>
                <a:latin typeface="Microsoft JhengHei"/>
                <a:ea typeface="Microsoft JhengHei"/>
              </a:rPr>
              <a:t>Method</a:t>
            </a:r>
            <a:r>
              <a:rPr lang="en-US" altLang="zh-CN" sz="3400" b="1" spc="-44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3400" b="1" dirty="0">
                <a:solidFill>
                  <a:srgbClr val="000000"/>
                </a:solidFill>
                <a:latin typeface="Microsoft JhengHei"/>
                <a:ea typeface="Microsoft JhengHei"/>
              </a:rPr>
              <a:t>而有區隔</a:t>
            </a:r>
            <a:br/>
            <a:r>
              <a:rPr lang="en-US" altLang="zh-CN" sz="3400" b="1" dirty="0">
                <a:solidFill>
                  <a:srgbClr val="000000"/>
                </a:solidFill>
                <a:latin typeface="Microsoft JhengHei"/>
                <a:ea typeface="Microsoft JhengHei"/>
              </a:rPr>
              <a:t>-</a:t>
            </a:r>
            <a:r>
              <a:rPr lang="en-US" altLang="zh-CN" sz="3400" b="1" spc="5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3400" b="1" spc="-5" dirty="0">
                <a:solidFill>
                  <a:srgbClr val="000000"/>
                </a:solidFill>
                <a:latin typeface="Microsoft JhengHei"/>
                <a:ea typeface="Microsoft JhengHei"/>
              </a:rPr>
              <a:t>可設定參數化的動態路由</a:t>
            </a:r>
          </a:p>
        </p:txBody>
      </p:sp>
      <p:sp>
        <p:nvSpPr>
          <p:cNvPr id="231" name="TextBox 231"/>
          <p:cNvSpPr txBox="1"/>
          <p:nvPr/>
        </p:nvSpPr>
        <p:spPr>
          <a:xfrm>
            <a:off x="16521937" y="8880823"/>
            <a:ext cx="388580" cy="281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50" b="1" spc="-5" dirty="0">
                <a:solidFill>
                  <a:srgbClr val="756F6F"/>
                </a:solidFill>
                <a:latin typeface="Arial"/>
                <a:ea typeface="Arial"/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Freeform 232"/>
          <p:cNvSpPr/>
          <p:nvPr/>
        </p:nvSpPr>
        <p:spPr>
          <a:xfrm>
            <a:off x="4544821" y="9307321"/>
            <a:ext cx="12320778" cy="39877"/>
          </a:xfrm>
          <a:custGeom>
            <a:avLst/>
            <a:gdLst>
              <a:gd name="connsiteX0" fmla="*/ 21844 w 12320778"/>
              <a:gd name="connsiteY0" fmla="*/ 18796 h 39877"/>
              <a:gd name="connsiteX1" fmla="*/ 12330684 w 12320778"/>
              <a:gd name="connsiteY1" fmla="*/ 18796 h 3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320778" h="39877">
                <a:moveTo>
                  <a:pt x="21844" y="18796"/>
                </a:moveTo>
                <a:lnTo>
                  <a:pt x="12330684" y="18796"/>
                </a:lnTo>
              </a:path>
            </a:pathLst>
          </a:custGeom>
          <a:ln w="28955">
            <a:solidFill>
              <a:srgbClr val="A1C21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Freeform 233"/>
          <p:cNvSpPr/>
          <p:nvPr/>
        </p:nvSpPr>
        <p:spPr>
          <a:xfrm>
            <a:off x="781812" y="0"/>
            <a:ext cx="1421892" cy="1051559"/>
          </a:xfrm>
          <a:custGeom>
            <a:avLst/>
            <a:gdLst>
              <a:gd name="connsiteX0" fmla="*/ 0 w 1421892"/>
              <a:gd name="connsiteY0" fmla="*/ 1051559 h 1051559"/>
              <a:gd name="connsiteX1" fmla="*/ 735076 w 1421892"/>
              <a:gd name="connsiteY1" fmla="*/ 0 h 1051559"/>
              <a:gd name="connsiteX2" fmla="*/ 1421892 w 1421892"/>
              <a:gd name="connsiteY2" fmla="*/ 0 h 1051559"/>
              <a:gd name="connsiteX3" fmla="*/ 686815 w 1421892"/>
              <a:gd name="connsiteY3" fmla="*/ 1051559 h 1051559"/>
              <a:gd name="connsiteX4" fmla="*/ 0 w 1421892"/>
              <a:gd name="connsiteY4" fmla="*/ 1051559 h 1051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892" h="1051559">
                <a:moveTo>
                  <a:pt x="0" y="1051559"/>
                </a:moveTo>
                <a:lnTo>
                  <a:pt x="735076" y="0"/>
                </a:lnTo>
                <a:lnTo>
                  <a:pt x="1421892" y="0"/>
                </a:lnTo>
                <a:lnTo>
                  <a:pt x="686815" y="1051559"/>
                </a:lnTo>
                <a:lnTo>
                  <a:pt x="0" y="1051559"/>
                </a:lnTo>
                <a:close/>
              </a:path>
            </a:pathLst>
          </a:custGeom>
          <a:solidFill>
            <a:srgbClr val="A1C21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6" name="Picture 2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079" y="1798320"/>
            <a:ext cx="8442959" cy="7437120"/>
          </a:xfrm>
          <a:prstGeom prst="rect">
            <a:avLst/>
          </a:prstGeom>
        </p:spPr>
      </p:pic>
      <p:sp>
        <p:nvSpPr>
          <p:cNvPr id="2" name="TextBox 236"/>
          <p:cNvSpPr txBox="1"/>
          <p:nvPr/>
        </p:nvSpPr>
        <p:spPr>
          <a:xfrm>
            <a:off x="6183503" y="519035"/>
            <a:ext cx="5103182" cy="1013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833"/>
              </a:lnSpc>
            </a:pPr>
            <a:r>
              <a:rPr lang="en-US" altLang="zh-CN" sz="6000" b="1" dirty="0">
                <a:solidFill>
                  <a:srgbClr val="000000"/>
                </a:solidFill>
                <a:latin typeface="Microsoft JhengHei"/>
                <a:ea typeface="Microsoft JhengHei"/>
              </a:rPr>
              <a:t>Hello</a:t>
            </a:r>
            <a:r>
              <a:rPr lang="en-US" altLang="zh-CN" sz="6000" b="1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6000" b="1" dirty="0">
                <a:solidFill>
                  <a:srgbClr val="000000"/>
                </a:solidFill>
                <a:latin typeface="Microsoft JhengHei"/>
                <a:ea typeface="Microsoft JhengHei"/>
              </a:rPr>
              <a:t>World</a:t>
            </a:r>
            <a:r>
              <a:rPr lang="en-US" altLang="zh-CN" sz="6000" b="1" spc="-20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6000" b="1" dirty="0">
                <a:solidFill>
                  <a:srgbClr val="000000"/>
                </a:solidFill>
                <a:latin typeface="Microsoft JhengHei"/>
                <a:ea typeface="Microsoft JhengHei"/>
              </a:rPr>
              <a:t>!</a:t>
            </a:r>
          </a:p>
        </p:txBody>
      </p:sp>
      <p:sp>
        <p:nvSpPr>
          <p:cNvPr id="237" name="TextBox 237"/>
          <p:cNvSpPr txBox="1"/>
          <p:nvPr/>
        </p:nvSpPr>
        <p:spPr>
          <a:xfrm>
            <a:off x="16521937" y="8880823"/>
            <a:ext cx="388580" cy="281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50" b="1" spc="-5" dirty="0">
                <a:solidFill>
                  <a:srgbClr val="756F6F"/>
                </a:solidFill>
                <a:latin typeface="Arial"/>
                <a:ea typeface="Arial"/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Freeform 238"/>
          <p:cNvSpPr/>
          <p:nvPr/>
        </p:nvSpPr>
        <p:spPr>
          <a:xfrm>
            <a:off x="4544821" y="9307321"/>
            <a:ext cx="12320778" cy="39877"/>
          </a:xfrm>
          <a:custGeom>
            <a:avLst/>
            <a:gdLst>
              <a:gd name="connsiteX0" fmla="*/ 21844 w 12320778"/>
              <a:gd name="connsiteY0" fmla="*/ 18796 h 39877"/>
              <a:gd name="connsiteX1" fmla="*/ 12330684 w 12320778"/>
              <a:gd name="connsiteY1" fmla="*/ 18796 h 3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320778" h="39877">
                <a:moveTo>
                  <a:pt x="21844" y="18796"/>
                </a:moveTo>
                <a:lnTo>
                  <a:pt x="12330684" y="18796"/>
                </a:lnTo>
              </a:path>
            </a:pathLst>
          </a:custGeom>
          <a:ln w="28955">
            <a:solidFill>
              <a:srgbClr val="A1C21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Freeform 239"/>
          <p:cNvSpPr/>
          <p:nvPr/>
        </p:nvSpPr>
        <p:spPr>
          <a:xfrm>
            <a:off x="781812" y="0"/>
            <a:ext cx="1421892" cy="1051559"/>
          </a:xfrm>
          <a:custGeom>
            <a:avLst/>
            <a:gdLst>
              <a:gd name="connsiteX0" fmla="*/ 0 w 1421892"/>
              <a:gd name="connsiteY0" fmla="*/ 1051559 h 1051559"/>
              <a:gd name="connsiteX1" fmla="*/ 735076 w 1421892"/>
              <a:gd name="connsiteY1" fmla="*/ 0 h 1051559"/>
              <a:gd name="connsiteX2" fmla="*/ 1421892 w 1421892"/>
              <a:gd name="connsiteY2" fmla="*/ 0 h 1051559"/>
              <a:gd name="connsiteX3" fmla="*/ 686815 w 1421892"/>
              <a:gd name="connsiteY3" fmla="*/ 1051559 h 1051559"/>
              <a:gd name="connsiteX4" fmla="*/ 0 w 1421892"/>
              <a:gd name="connsiteY4" fmla="*/ 1051559 h 1051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892" h="1051559">
                <a:moveTo>
                  <a:pt x="0" y="1051559"/>
                </a:moveTo>
                <a:lnTo>
                  <a:pt x="735076" y="0"/>
                </a:lnTo>
                <a:lnTo>
                  <a:pt x="1421892" y="0"/>
                </a:lnTo>
                <a:lnTo>
                  <a:pt x="686815" y="1051559"/>
                </a:lnTo>
                <a:lnTo>
                  <a:pt x="0" y="1051559"/>
                </a:lnTo>
                <a:close/>
              </a:path>
            </a:pathLst>
          </a:custGeom>
          <a:solidFill>
            <a:srgbClr val="A1C21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2" name="Picture 2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2545080"/>
            <a:ext cx="13129260" cy="5074920"/>
          </a:xfrm>
          <a:prstGeom prst="rect">
            <a:avLst/>
          </a:prstGeom>
        </p:spPr>
      </p:pic>
      <p:sp>
        <p:nvSpPr>
          <p:cNvPr id="2" name="TextBox 242"/>
          <p:cNvSpPr txBox="1"/>
          <p:nvPr/>
        </p:nvSpPr>
        <p:spPr>
          <a:xfrm>
            <a:off x="6765035" y="620181"/>
            <a:ext cx="3937304" cy="1013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833"/>
              </a:lnSpc>
            </a:pPr>
            <a:r>
              <a:rPr lang="en-US" altLang="zh-CN" sz="6000" b="1" spc="-5" dirty="0">
                <a:solidFill>
                  <a:srgbClr val="000000"/>
                </a:solidFill>
                <a:latin typeface="Microsoft JhengHei"/>
                <a:ea typeface="Microsoft JhengHei"/>
              </a:rPr>
              <a:t>資料</a:t>
            </a:r>
            <a:r>
              <a:rPr lang="en-US" altLang="zh-CN" sz="6000" b="1" dirty="0">
                <a:solidFill>
                  <a:srgbClr val="000000"/>
                </a:solidFill>
                <a:latin typeface="Microsoft JhengHei"/>
                <a:ea typeface="Microsoft JhengHei"/>
              </a:rPr>
              <a:t>庫串接</a:t>
            </a:r>
          </a:p>
        </p:txBody>
      </p:sp>
      <p:sp>
        <p:nvSpPr>
          <p:cNvPr id="243" name="TextBox 243"/>
          <p:cNvSpPr txBox="1"/>
          <p:nvPr/>
        </p:nvSpPr>
        <p:spPr>
          <a:xfrm>
            <a:off x="16521937" y="8880823"/>
            <a:ext cx="388580" cy="281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50" b="1" spc="-5" dirty="0">
                <a:solidFill>
                  <a:srgbClr val="756F6F"/>
                </a:solidFill>
                <a:latin typeface="Arial"/>
                <a:ea typeface="Arial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Freeform 305"/>
          <p:cNvSpPr/>
          <p:nvPr/>
        </p:nvSpPr>
        <p:spPr>
          <a:xfrm>
            <a:off x="4544821" y="9307321"/>
            <a:ext cx="12320778" cy="39877"/>
          </a:xfrm>
          <a:custGeom>
            <a:avLst/>
            <a:gdLst>
              <a:gd name="connsiteX0" fmla="*/ 21844 w 12320778"/>
              <a:gd name="connsiteY0" fmla="*/ 18796 h 39877"/>
              <a:gd name="connsiteX1" fmla="*/ 12330684 w 12320778"/>
              <a:gd name="connsiteY1" fmla="*/ 18796 h 3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320778" h="39877">
                <a:moveTo>
                  <a:pt x="21844" y="18796"/>
                </a:moveTo>
                <a:lnTo>
                  <a:pt x="12330684" y="18796"/>
                </a:lnTo>
              </a:path>
            </a:pathLst>
          </a:custGeom>
          <a:ln w="28955">
            <a:solidFill>
              <a:srgbClr val="A1C21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Freeform 306"/>
          <p:cNvSpPr/>
          <p:nvPr/>
        </p:nvSpPr>
        <p:spPr>
          <a:xfrm>
            <a:off x="781812" y="0"/>
            <a:ext cx="1421892" cy="1051559"/>
          </a:xfrm>
          <a:custGeom>
            <a:avLst/>
            <a:gdLst>
              <a:gd name="connsiteX0" fmla="*/ 0 w 1421892"/>
              <a:gd name="connsiteY0" fmla="*/ 1051559 h 1051559"/>
              <a:gd name="connsiteX1" fmla="*/ 735076 w 1421892"/>
              <a:gd name="connsiteY1" fmla="*/ 0 h 1051559"/>
              <a:gd name="connsiteX2" fmla="*/ 1421892 w 1421892"/>
              <a:gd name="connsiteY2" fmla="*/ 0 h 1051559"/>
              <a:gd name="connsiteX3" fmla="*/ 686815 w 1421892"/>
              <a:gd name="connsiteY3" fmla="*/ 1051559 h 1051559"/>
              <a:gd name="connsiteX4" fmla="*/ 0 w 1421892"/>
              <a:gd name="connsiteY4" fmla="*/ 1051559 h 1051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892" h="1051559">
                <a:moveTo>
                  <a:pt x="0" y="1051559"/>
                </a:moveTo>
                <a:lnTo>
                  <a:pt x="735076" y="0"/>
                </a:lnTo>
                <a:lnTo>
                  <a:pt x="1421892" y="0"/>
                </a:lnTo>
                <a:lnTo>
                  <a:pt x="686815" y="1051559"/>
                </a:lnTo>
                <a:lnTo>
                  <a:pt x="0" y="1051559"/>
                </a:lnTo>
                <a:close/>
              </a:path>
            </a:pathLst>
          </a:custGeom>
          <a:solidFill>
            <a:srgbClr val="A1C21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9" name="Picture 3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780" y="2712720"/>
            <a:ext cx="11719560" cy="5631180"/>
          </a:xfrm>
          <a:prstGeom prst="rect">
            <a:avLst/>
          </a:prstGeom>
        </p:spPr>
      </p:pic>
      <p:sp>
        <p:nvSpPr>
          <p:cNvPr id="2" name="TextBox 309"/>
          <p:cNvSpPr txBox="1"/>
          <p:nvPr/>
        </p:nvSpPr>
        <p:spPr>
          <a:xfrm>
            <a:off x="6600190" y="1238069"/>
            <a:ext cx="4961696" cy="6951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1249"/>
              </a:lnSpc>
            </a:pPr>
            <a:r>
              <a:rPr lang="en-US" altLang="zh-CN" sz="4100" b="1" dirty="0">
                <a:solidFill>
                  <a:srgbClr val="000000"/>
                </a:solidFill>
                <a:latin typeface="Microsoft JhengHei"/>
                <a:ea typeface="Microsoft JhengHei"/>
              </a:rPr>
              <a:t>基礎常用</a:t>
            </a:r>
            <a:r>
              <a:rPr lang="en-US" altLang="zh-CN" sz="4100" b="1" spc="170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4100" b="1" dirty="0">
                <a:solidFill>
                  <a:srgbClr val="000000"/>
                </a:solidFill>
                <a:latin typeface="Arial"/>
                <a:ea typeface="Arial"/>
              </a:rPr>
              <a:t>Linux</a:t>
            </a:r>
            <a:r>
              <a:rPr lang="en-US" altLang="zh-CN" sz="4100" b="1" spc="18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4100" b="1" dirty="0">
                <a:solidFill>
                  <a:srgbClr val="000000"/>
                </a:solidFill>
                <a:latin typeface="Microsoft JhengHei"/>
                <a:ea typeface="Microsoft JhengHei"/>
              </a:rPr>
              <a:t>指令</a:t>
            </a:r>
          </a:p>
        </p:txBody>
      </p:sp>
      <p:sp>
        <p:nvSpPr>
          <p:cNvPr id="310" name="TextBox 310"/>
          <p:cNvSpPr txBox="1"/>
          <p:nvPr/>
        </p:nvSpPr>
        <p:spPr>
          <a:xfrm>
            <a:off x="16521937" y="8880823"/>
            <a:ext cx="388580" cy="281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50" b="1" spc="-5" dirty="0">
                <a:solidFill>
                  <a:srgbClr val="756F6F"/>
                </a:solidFill>
                <a:latin typeface="Arial"/>
                <a:ea typeface="Arial"/>
              </a:rPr>
              <a:t>49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Freeform 311"/>
          <p:cNvSpPr/>
          <p:nvPr/>
        </p:nvSpPr>
        <p:spPr>
          <a:xfrm>
            <a:off x="4544821" y="9307321"/>
            <a:ext cx="12320778" cy="39877"/>
          </a:xfrm>
          <a:custGeom>
            <a:avLst/>
            <a:gdLst>
              <a:gd name="connsiteX0" fmla="*/ 21844 w 12320778"/>
              <a:gd name="connsiteY0" fmla="*/ 18796 h 39877"/>
              <a:gd name="connsiteX1" fmla="*/ 12330684 w 12320778"/>
              <a:gd name="connsiteY1" fmla="*/ 18796 h 3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320778" h="39877">
                <a:moveTo>
                  <a:pt x="21844" y="18796"/>
                </a:moveTo>
                <a:lnTo>
                  <a:pt x="12330684" y="18796"/>
                </a:lnTo>
              </a:path>
            </a:pathLst>
          </a:custGeom>
          <a:ln w="28955">
            <a:solidFill>
              <a:srgbClr val="A1C21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Freeform 312"/>
          <p:cNvSpPr/>
          <p:nvPr/>
        </p:nvSpPr>
        <p:spPr>
          <a:xfrm>
            <a:off x="781812" y="0"/>
            <a:ext cx="1421892" cy="1051559"/>
          </a:xfrm>
          <a:custGeom>
            <a:avLst/>
            <a:gdLst>
              <a:gd name="connsiteX0" fmla="*/ 0 w 1421892"/>
              <a:gd name="connsiteY0" fmla="*/ 1051559 h 1051559"/>
              <a:gd name="connsiteX1" fmla="*/ 735076 w 1421892"/>
              <a:gd name="connsiteY1" fmla="*/ 0 h 1051559"/>
              <a:gd name="connsiteX2" fmla="*/ 1421892 w 1421892"/>
              <a:gd name="connsiteY2" fmla="*/ 0 h 1051559"/>
              <a:gd name="connsiteX3" fmla="*/ 686815 w 1421892"/>
              <a:gd name="connsiteY3" fmla="*/ 1051559 h 1051559"/>
              <a:gd name="connsiteX4" fmla="*/ 0 w 1421892"/>
              <a:gd name="connsiteY4" fmla="*/ 1051559 h 1051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892" h="1051559">
                <a:moveTo>
                  <a:pt x="0" y="1051559"/>
                </a:moveTo>
                <a:lnTo>
                  <a:pt x="735076" y="0"/>
                </a:lnTo>
                <a:lnTo>
                  <a:pt x="1421892" y="0"/>
                </a:lnTo>
                <a:lnTo>
                  <a:pt x="686815" y="1051559"/>
                </a:lnTo>
                <a:lnTo>
                  <a:pt x="0" y="1051559"/>
                </a:lnTo>
                <a:close/>
              </a:path>
            </a:pathLst>
          </a:custGeom>
          <a:solidFill>
            <a:srgbClr val="A1C21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5" name="Picture 3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820" y="2423160"/>
            <a:ext cx="5928360" cy="2583180"/>
          </a:xfrm>
          <a:prstGeom prst="rect">
            <a:avLst/>
          </a:prstGeom>
        </p:spPr>
      </p:pic>
      <p:pic>
        <p:nvPicPr>
          <p:cNvPr id="316" name="Picture 3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2379" y="5554980"/>
            <a:ext cx="9738359" cy="2590800"/>
          </a:xfrm>
          <a:prstGeom prst="rect">
            <a:avLst/>
          </a:prstGeom>
        </p:spPr>
      </p:pic>
      <p:sp>
        <p:nvSpPr>
          <p:cNvPr id="2" name="TextBox 316"/>
          <p:cNvSpPr txBox="1"/>
          <p:nvPr/>
        </p:nvSpPr>
        <p:spPr>
          <a:xfrm>
            <a:off x="6544691" y="752220"/>
            <a:ext cx="4729736" cy="6957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000"/>
              </a:lnSpc>
            </a:pPr>
            <a:r>
              <a:rPr lang="en-US" altLang="zh-CN" sz="4150" b="1" dirty="0">
                <a:solidFill>
                  <a:srgbClr val="000000"/>
                </a:solidFill>
                <a:latin typeface="Arial"/>
                <a:ea typeface="Arial"/>
              </a:rPr>
              <a:t>GIT</a:t>
            </a:r>
            <a:r>
              <a:rPr lang="en-US" altLang="zh-CN" sz="415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4150" b="1" dirty="0">
                <a:solidFill>
                  <a:srgbClr val="000000"/>
                </a:solidFill>
                <a:latin typeface="Arial"/>
                <a:ea typeface="Arial"/>
              </a:rPr>
              <a:t>–</a:t>
            </a:r>
            <a:r>
              <a:rPr lang="en-US" altLang="zh-CN" sz="4150" b="1" spc="-20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4150" b="1" dirty="0">
                <a:solidFill>
                  <a:srgbClr val="000000"/>
                </a:solidFill>
                <a:latin typeface="Microsoft JhengHei"/>
                <a:ea typeface="Microsoft JhengHei"/>
              </a:rPr>
              <a:t>版本控制工具</a:t>
            </a:r>
          </a:p>
        </p:txBody>
      </p:sp>
      <p:sp>
        <p:nvSpPr>
          <p:cNvPr id="317" name="TextBox 317"/>
          <p:cNvSpPr txBox="1"/>
          <p:nvPr/>
        </p:nvSpPr>
        <p:spPr>
          <a:xfrm>
            <a:off x="16521937" y="8880823"/>
            <a:ext cx="388580" cy="281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50" b="1" spc="-5" dirty="0">
                <a:solidFill>
                  <a:srgbClr val="756F6F"/>
                </a:solidFill>
                <a:latin typeface="Arial"/>
                <a:ea typeface="Arial"/>
              </a:rPr>
              <a:t>54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Picture 3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335500" cy="9753600"/>
          </a:xfrm>
          <a:prstGeom prst="rect">
            <a:avLst/>
          </a:prstGeom>
        </p:spPr>
      </p:pic>
      <p:sp>
        <p:nvSpPr>
          <p:cNvPr id="2" name="TextBox 319"/>
          <p:cNvSpPr txBox="1"/>
          <p:nvPr/>
        </p:nvSpPr>
        <p:spPr>
          <a:xfrm>
            <a:off x="6423405" y="2987626"/>
            <a:ext cx="4620358" cy="1082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7100" b="1" spc="5" dirty="0">
                <a:solidFill>
                  <a:srgbClr val="FEFEFE"/>
                </a:solidFill>
                <a:latin typeface="Arial"/>
                <a:ea typeface="Arial"/>
              </a:rPr>
              <a:t>Thank</a:t>
            </a:r>
            <a:r>
              <a:rPr lang="en-US" altLang="zh-CN" sz="7100" b="1" spc="-189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z="7100" b="1" spc="10" dirty="0">
                <a:solidFill>
                  <a:srgbClr val="FEFEFE"/>
                </a:solidFill>
                <a:latin typeface="Arial"/>
                <a:ea typeface="Arial"/>
              </a:rPr>
              <a:t>you</a:t>
            </a:r>
          </a:p>
        </p:txBody>
      </p:sp>
      <p:sp>
        <p:nvSpPr>
          <p:cNvPr id="320" name="TextBox 320"/>
          <p:cNvSpPr txBox="1"/>
          <p:nvPr/>
        </p:nvSpPr>
        <p:spPr>
          <a:xfrm>
            <a:off x="12980796" y="7220640"/>
            <a:ext cx="2301732" cy="10866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21335">
              <a:lnSpc>
                <a:spcPct val="100000"/>
              </a:lnSpc>
            </a:pPr>
            <a:r>
              <a:rPr lang="en-US" altLang="zh-CN" sz="3150" b="1" spc="20" dirty="0">
                <a:solidFill>
                  <a:srgbClr val="A5A5A5"/>
                </a:solidFill>
                <a:latin typeface="Arial"/>
                <a:ea typeface="Arial"/>
              </a:rPr>
              <a:t>www.n</a:t>
            </a:r>
            <a:r>
              <a:rPr lang="en-US" altLang="zh-CN" sz="3150" b="1" spc="15" dirty="0">
                <a:solidFill>
                  <a:srgbClr val="A5A5A5"/>
                </a:solidFill>
                <a:latin typeface="Arial"/>
                <a:ea typeface="Arial"/>
              </a:rPr>
              <a:t>tc.im</a:t>
            </a:r>
          </a:p>
          <a:p>
            <a:pPr>
              <a:lnSpc>
                <a:spcPts val="994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3150" b="1" spc="-15" dirty="0">
                <a:solidFill>
                  <a:srgbClr val="A5A5A5"/>
                </a:solidFill>
                <a:latin typeface="Arial"/>
                <a:ea typeface="Arial"/>
              </a:rPr>
              <a:t>info@n</a:t>
            </a:r>
            <a:r>
              <a:rPr lang="en-US" altLang="zh-CN" sz="3150" b="1" spc="-5" dirty="0">
                <a:solidFill>
                  <a:srgbClr val="A5A5A5"/>
                </a:solidFill>
                <a:latin typeface="Arial"/>
                <a:ea typeface="Arial"/>
              </a:rPr>
              <a:t>tc.im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9662172-F38E-4C21-9EF4-74917AD7213F}"/>
              </a:ext>
            </a:extLst>
          </p:cNvPr>
          <p:cNvSpPr/>
          <p:nvPr/>
        </p:nvSpPr>
        <p:spPr>
          <a:xfrm>
            <a:off x="0" y="5787624"/>
            <a:ext cx="9631680" cy="38440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5"/>
          <p:cNvSpPr/>
          <p:nvPr/>
        </p:nvSpPr>
        <p:spPr>
          <a:xfrm>
            <a:off x="4544821" y="9307321"/>
            <a:ext cx="12320778" cy="39877"/>
          </a:xfrm>
          <a:custGeom>
            <a:avLst/>
            <a:gdLst>
              <a:gd name="connsiteX0" fmla="*/ 21844 w 12320778"/>
              <a:gd name="connsiteY0" fmla="*/ 18796 h 39877"/>
              <a:gd name="connsiteX1" fmla="*/ 12330684 w 12320778"/>
              <a:gd name="connsiteY1" fmla="*/ 18796 h 3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320778" h="39877">
                <a:moveTo>
                  <a:pt x="21844" y="18796"/>
                </a:moveTo>
                <a:lnTo>
                  <a:pt x="12330684" y="18796"/>
                </a:lnTo>
              </a:path>
            </a:pathLst>
          </a:custGeom>
          <a:ln w="28955">
            <a:solidFill>
              <a:srgbClr val="A1C21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781812" y="0"/>
            <a:ext cx="1421892" cy="1051559"/>
          </a:xfrm>
          <a:custGeom>
            <a:avLst/>
            <a:gdLst>
              <a:gd name="connsiteX0" fmla="*/ 0 w 1421892"/>
              <a:gd name="connsiteY0" fmla="*/ 1051559 h 1051559"/>
              <a:gd name="connsiteX1" fmla="*/ 735076 w 1421892"/>
              <a:gd name="connsiteY1" fmla="*/ 0 h 1051559"/>
              <a:gd name="connsiteX2" fmla="*/ 1421892 w 1421892"/>
              <a:gd name="connsiteY2" fmla="*/ 0 h 1051559"/>
              <a:gd name="connsiteX3" fmla="*/ 686815 w 1421892"/>
              <a:gd name="connsiteY3" fmla="*/ 1051559 h 1051559"/>
              <a:gd name="connsiteX4" fmla="*/ 0 w 1421892"/>
              <a:gd name="connsiteY4" fmla="*/ 1051559 h 1051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892" h="1051559">
                <a:moveTo>
                  <a:pt x="0" y="1051559"/>
                </a:moveTo>
                <a:lnTo>
                  <a:pt x="735076" y="0"/>
                </a:lnTo>
                <a:lnTo>
                  <a:pt x="1421892" y="0"/>
                </a:lnTo>
                <a:lnTo>
                  <a:pt x="686815" y="1051559"/>
                </a:lnTo>
                <a:lnTo>
                  <a:pt x="0" y="1051559"/>
                </a:lnTo>
                <a:close/>
              </a:path>
            </a:pathLst>
          </a:custGeom>
          <a:solidFill>
            <a:srgbClr val="A1C21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18"/>
          <p:cNvSpPr/>
          <p:nvPr/>
        </p:nvSpPr>
        <p:spPr>
          <a:xfrm>
            <a:off x="3541521" y="2398522"/>
            <a:ext cx="5119878" cy="1271777"/>
          </a:xfrm>
          <a:custGeom>
            <a:avLst/>
            <a:gdLst>
              <a:gd name="connsiteX0" fmla="*/ 18034 w 5119878"/>
              <a:gd name="connsiteY0" fmla="*/ 1274826 h 1271777"/>
              <a:gd name="connsiteX1" fmla="*/ 5128641 w 5119878"/>
              <a:gd name="connsiteY1" fmla="*/ 1274826 h 1271777"/>
              <a:gd name="connsiteX2" fmla="*/ 5128641 w 5119878"/>
              <a:gd name="connsiteY2" fmla="*/ 17526 h 1271777"/>
              <a:gd name="connsiteX3" fmla="*/ 18034 w 5119878"/>
              <a:gd name="connsiteY3" fmla="*/ 17526 h 1271777"/>
              <a:gd name="connsiteX4" fmla="*/ 18034 w 5119878"/>
              <a:gd name="connsiteY4" fmla="*/ 1274826 h 1271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19878" h="1271777">
                <a:moveTo>
                  <a:pt x="18034" y="1274826"/>
                </a:moveTo>
                <a:lnTo>
                  <a:pt x="5128641" y="1274826"/>
                </a:lnTo>
                <a:lnTo>
                  <a:pt x="5128641" y="17526"/>
                </a:lnTo>
                <a:lnTo>
                  <a:pt x="18034" y="17526"/>
                </a:lnTo>
                <a:lnTo>
                  <a:pt x="18034" y="1274826"/>
                </a:lnTo>
                <a:close/>
              </a:path>
            </a:pathLst>
          </a:custGeom>
          <a:solidFill>
            <a:srgbClr val="22568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8646921" y="2398522"/>
            <a:ext cx="5132578" cy="1271777"/>
          </a:xfrm>
          <a:custGeom>
            <a:avLst/>
            <a:gdLst>
              <a:gd name="connsiteX0" fmla="*/ 23241 w 5132578"/>
              <a:gd name="connsiteY0" fmla="*/ 1274826 h 1271777"/>
              <a:gd name="connsiteX1" fmla="*/ 5133847 w 5132578"/>
              <a:gd name="connsiteY1" fmla="*/ 1274826 h 1271777"/>
              <a:gd name="connsiteX2" fmla="*/ 5133847 w 5132578"/>
              <a:gd name="connsiteY2" fmla="*/ 17526 h 1271777"/>
              <a:gd name="connsiteX3" fmla="*/ 23241 w 5132578"/>
              <a:gd name="connsiteY3" fmla="*/ 17526 h 1271777"/>
              <a:gd name="connsiteX4" fmla="*/ 23241 w 5132578"/>
              <a:gd name="connsiteY4" fmla="*/ 1274826 h 1271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578" h="1271777">
                <a:moveTo>
                  <a:pt x="23241" y="1274826"/>
                </a:moveTo>
                <a:lnTo>
                  <a:pt x="5133847" y="1274826"/>
                </a:lnTo>
                <a:lnTo>
                  <a:pt x="5133847" y="17526"/>
                </a:lnTo>
                <a:lnTo>
                  <a:pt x="23241" y="17526"/>
                </a:lnTo>
                <a:lnTo>
                  <a:pt x="23241" y="1274826"/>
                </a:lnTo>
                <a:close/>
              </a:path>
            </a:pathLst>
          </a:custGeom>
          <a:solidFill>
            <a:srgbClr val="22568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5103621" y="796022"/>
            <a:ext cx="7071086" cy="1013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833"/>
              </a:lnSpc>
            </a:pPr>
            <a:r>
              <a:rPr lang="en-US" altLang="zh-CN" sz="6000" b="1" dirty="0">
                <a:solidFill>
                  <a:srgbClr val="000000"/>
                </a:solidFill>
                <a:latin typeface="Microsoft JhengHei"/>
                <a:ea typeface="Microsoft JhengHei"/>
              </a:rPr>
              <a:t>Web</a:t>
            </a:r>
            <a:r>
              <a:rPr lang="en-US" altLang="zh-CN" sz="6000" b="1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6000" b="1" dirty="0">
                <a:solidFill>
                  <a:srgbClr val="000000"/>
                </a:solidFill>
                <a:latin typeface="Microsoft JhengHei"/>
                <a:ea typeface="Microsoft JhengHei"/>
              </a:rPr>
              <a:t>Service</a:t>
            </a:r>
            <a:r>
              <a:rPr lang="en-US" altLang="zh-CN" sz="6000" b="1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6000" b="1" dirty="0">
                <a:solidFill>
                  <a:srgbClr val="000000"/>
                </a:solidFill>
                <a:latin typeface="Microsoft JhengHei"/>
                <a:ea typeface="Microsoft JhengHei"/>
              </a:rPr>
              <a:t>vs</a:t>
            </a:r>
            <a:r>
              <a:rPr lang="en-US" altLang="zh-CN" sz="6000" b="1" spc="-20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6000" b="1" dirty="0">
                <a:solidFill>
                  <a:srgbClr val="000000"/>
                </a:solidFill>
                <a:latin typeface="Microsoft JhengHei"/>
                <a:ea typeface="Microsoft JhengHei"/>
              </a:rPr>
              <a:t>API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610609" y="2848838"/>
            <a:ext cx="5698338" cy="3702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416"/>
              </a:lnSpc>
              <a:tabLst>
                <a:tab pos="5110988" algn="l"/>
              </a:tabLst>
            </a:pPr>
            <a:r>
              <a:rPr lang="en-US" altLang="zh-CN" sz="2200" b="1" dirty="0">
                <a:solidFill>
                  <a:srgbClr val="FEFEFE"/>
                </a:solidFill>
                <a:latin typeface="Microsoft JhengHei"/>
                <a:ea typeface="Microsoft JhengHei"/>
              </a:rPr>
              <a:t>Web</a:t>
            </a:r>
            <a:r>
              <a:rPr lang="en-US" altLang="zh-CN" sz="2200" b="1" spc="30" dirty="0">
                <a:solidFill>
                  <a:srgbClr val="FEFEFE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2200" b="1" dirty="0">
                <a:solidFill>
                  <a:srgbClr val="FEFEFE"/>
                </a:solidFill>
                <a:latin typeface="Microsoft JhengHei"/>
                <a:ea typeface="Microsoft JhengHei"/>
              </a:rPr>
              <a:t>Service	</a:t>
            </a:r>
            <a:r>
              <a:rPr lang="en-US" altLang="zh-CN" sz="2200" b="1" spc="-20" dirty="0">
                <a:solidFill>
                  <a:srgbClr val="FEFEFE"/>
                </a:solidFill>
                <a:latin typeface="Microsoft JhengHei"/>
                <a:ea typeface="Microsoft JhengHei"/>
              </a:rPr>
              <a:t>API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653002" y="8880823"/>
            <a:ext cx="257526" cy="281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50" b="1" spc="-15" dirty="0">
                <a:solidFill>
                  <a:srgbClr val="756F6F"/>
                </a:solidFill>
                <a:latin typeface="Arial"/>
                <a:ea typeface="Arial"/>
              </a:rPr>
              <a:t>4</a:t>
            </a: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559555" y="3673348"/>
          <a:ext cx="10233913" cy="50419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10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33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5730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dirty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/>
                    </a:p>
                    <a:p>
                      <a:pPr>
                        <a:lnSpc>
                          <a:spcPts val="1405"/>
                        </a:lnSpc>
                      </a:pPr>
                      <a:endParaRPr lang="en-US" dirty="0"/>
                    </a:p>
                    <a:p>
                      <a:pPr marL="0" indent="51053">
                        <a:lnSpc>
                          <a:spcPct val="110416"/>
                        </a:lnSpc>
                      </a:pPr>
                      <a:r>
                        <a:rPr lang="en-US" altLang="zh-CN" sz="2200" spc="-10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</a:rPr>
                        <a:t>歷史悠久，許多</a:t>
                      </a:r>
                      <a:r>
                        <a:rPr lang="en-US" altLang="zh-CN" sz="2200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</a:rPr>
                        <a:t>資深企業仍有應用</a:t>
                      </a:r>
                    </a:p>
                  </a:txBody>
                  <a:tcPr marL="0" marR="0" marT="0" marB="0">
                    <a:lnR w="12700">
                      <a:solidFill>
                        <a:srgbClr val="B7B7B7"/>
                      </a:solidFill>
                      <a:prstDash val="solid"/>
                    </a:lnR>
                    <a:lnB w="12700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dirty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/>
                    </a:p>
                    <a:p>
                      <a:pPr>
                        <a:lnSpc>
                          <a:spcPts val="1405"/>
                        </a:lnSpc>
                      </a:pPr>
                      <a:endParaRPr lang="en-US" dirty="0"/>
                    </a:p>
                    <a:p>
                      <a:pPr marL="0" indent="38734">
                        <a:lnSpc>
                          <a:spcPct val="110416"/>
                        </a:lnSpc>
                      </a:pPr>
                      <a:r>
                        <a:rPr lang="en-US" altLang="zh-CN" sz="2200" spc="-10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</a:rPr>
                        <a:t>日漸興盛，</a:t>
                      </a:r>
                      <a:r>
                        <a:rPr lang="en-US" altLang="zh-CN" sz="2200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</a:rPr>
                        <a:t>非常普及</a:t>
                      </a:r>
                    </a:p>
                  </a:txBody>
                  <a:tcPr marL="0" marR="0" marT="0" marB="0">
                    <a:lnL w="12700">
                      <a:solidFill>
                        <a:srgbClr val="B7B7B7"/>
                      </a:solidFill>
                      <a:prstDash val="solid"/>
                    </a:lnL>
                    <a:lnB w="12700">
                      <a:solidFill>
                        <a:srgbClr val="B7B7B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730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dirty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/>
                    </a:p>
                    <a:p>
                      <a:pPr>
                        <a:lnSpc>
                          <a:spcPts val="1310"/>
                        </a:lnSpc>
                      </a:pPr>
                      <a:endParaRPr lang="en-US" dirty="0"/>
                    </a:p>
                    <a:p>
                      <a:pPr marL="0" indent="51053">
                        <a:lnSpc>
                          <a:spcPct val="110416"/>
                        </a:lnSpc>
                      </a:pPr>
                      <a:r>
                        <a:rPr lang="en-US" altLang="zh-CN" sz="2200" spc="-10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</a:rPr>
                        <a:t>程式與傳輸資</a:t>
                      </a:r>
                      <a:r>
                        <a:rPr lang="en-US" altLang="zh-CN" sz="2200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</a:rPr>
                        <a:t>料較為肥大</a:t>
                      </a:r>
                    </a:p>
                  </a:txBody>
                  <a:tcPr marL="0" marR="0" marT="0" marB="0">
                    <a:lnR w="12700">
                      <a:solidFill>
                        <a:srgbClr val="B7B7B7"/>
                      </a:solidFill>
                      <a:prstDash val="solid"/>
                    </a:lnR>
                    <a:lnT w="12700">
                      <a:solidFill>
                        <a:srgbClr val="B7B7B7"/>
                      </a:solidFill>
                      <a:prstDash val="solid"/>
                    </a:lnT>
                    <a:lnB w="12700">
                      <a:solidFill>
                        <a:srgbClr val="B7B7B7"/>
                      </a:solidFill>
                      <a:prstDash val="solid"/>
                    </a:lnB>
                    <a:solidFill>
                      <a:srgbClr val="E1E3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dirty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/>
                    </a:p>
                    <a:p>
                      <a:pPr>
                        <a:lnSpc>
                          <a:spcPts val="1310"/>
                        </a:lnSpc>
                      </a:pPr>
                      <a:endParaRPr lang="en-US" dirty="0"/>
                    </a:p>
                    <a:p>
                      <a:pPr marL="0" indent="38734">
                        <a:lnSpc>
                          <a:spcPct val="110416"/>
                        </a:lnSpc>
                      </a:pPr>
                      <a:r>
                        <a:rPr lang="en-US" altLang="zh-CN" sz="2200" spc="-10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</a:rPr>
                        <a:t>可輕量部署</a:t>
                      </a:r>
                      <a:r>
                        <a:rPr lang="en-US" altLang="zh-CN" sz="2200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</a:rPr>
                        <a:t>，開發迅速</a:t>
                      </a:r>
                    </a:p>
                  </a:txBody>
                  <a:tcPr marL="0" marR="0" marT="0" marB="0">
                    <a:lnL w="12700">
                      <a:solidFill>
                        <a:srgbClr val="B7B7B7"/>
                      </a:solidFill>
                      <a:prstDash val="solid"/>
                    </a:lnL>
                    <a:lnT w="12700">
                      <a:solidFill>
                        <a:srgbClr val="B7B7B7"/>
                      </a:solidFill>
                      <a:prstDash val="solid"/>
                    </a:lnT>
                    <a:lnB w="12700">
                      <a:solidFill>
                        <a:srgbClr val="B7B7B7"/>
                      </a:solidFill>
                      <a:prstDash val="solid"/>
                    </a:lnB>
                    <a:solidFill>
                      <a:srgbClr val="E1E3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730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dirty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/>
                    </a:p>
                    <a:p>
                      <a:pPr>
                        <a:lnSpc>
                          <a:spcPts val="1310"/>
                        </a:lnSpc>
                      </a:pPr>
                      <a:endParaRPr lang="en-US" dirty="0"/>
                    </a:p>
                    <a:p>
                      <a:pPr marL="0" indent="51053">
                        <a:lnSpc>
                          <a:spcPct val="110416"/>
                        </a:lnSpc>
                      </a:pPr>
                      <a:r>
                        <a:rPr lang="en-US" altLang="zh-CN" sz="2200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</a:rPr>
                        <a:t>限制在</a:t>
                      </a:r>
                      <a:r>
                        <a:rPr lang="en-US" altLang="zh-CN" sz="2200" dirty="0">
                          <a:solidFill>
                            <a:srgbClr val="000000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lang="en-US" altLang="zh-CN" sz="2200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</a:rPr>
                        <a:t>IIS</a:t>
                      </a:r>
                      <a:r>
                        <a:rPr lang="en-US" altLang="zh-CN" sz="2200" spc="-40" dirty="0">
                          <a:solidFill>
                            <a:srgbClr val="000000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lang="en-US" altLang="zh-CN" sz="2200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</a:rPr>
                        <a:t>與微軟開發體系</a:t>
                      </a:r>
                    </a:p>
                  </a:txBody>
                  <a:tcPr marL="0" marR="0" marT="0" marB="0">
                    <a:lnR w="12700">
                      <a:solidFill>
                        <a:srgbClr val="B7B7B7"/>
                      </a:solidFill>
                      <a:prstDash val="solid"/>
                    </a:lnR>
                    <a:lnT w="12700">
                      <a:solidFill>
                        <a:srgbClr val="B7B7B7"/>
                      </a:solidFill>
                      <a:prstDash val="solid"/>
                    </a:lnT>
                    <a:lnB w="12700">
                      <a:solidFill>
                        <a:srgbClr val="B7B7B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dirty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/>
                    </a:p>
                    <a:p>
                      <a:pPr>
                        <a:lnSpc>
                          <a:spcPts val="1310"/>
                        </a:lnSpc>
                      </a:pPr>
                      <a:endParaRPr lang="en-US" dirty="0"/>
                    </a:p>
                    <a:p>
                      <a:pPr marL="0" indent="38734">
                        <a:lnSpc>
                          <a:spcPct val="110416"/>
                        </a:lnSpc>
                      </a:pPr>
                      <a:r>
                        <a:rPr lang="en-US" altLang="zh-CN" sz="2200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</a:rPr>
                        <a:t>幾乎所有程式語言與</a:t>
                      </a:r>
                      <a:r>
                        <a:rPr lang="en-US" altLang="zh-CN" sz="2200" dirty="0">
                          <a:solidFill>
                            <a:srgbClr val="000000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lang="en-US" altLang="zh-CN" sz="2200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</a:rPr>
                        <a:t>web</a:t>
                      </a:r>
                      <a:r>
                        <a:rPr lang="en-US" altLang="zh-CN" sz="2200" spc="-64" dirty="0">
                          <a:solidFill>
                            <a:srgbClr val="000000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lang="en-US" altLang="zh-CN" sz="2200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</a:rPr>
                        <a:t>框架皆可實作</a:t>
                      </a:r>
                    </a:p>
                  </a:txBody>
                  <a:tcPr marL="0" marR="0" marT="0" marB="0">
                    <a:lnL w="12700">
                      <a:solidFill>
                        <a:srgbClr val="B7B7B7"/>
                      </a:solidFill>
                      <a:prstDash val="solid"/>
                    </a:lnL>
                    <a:lnT w="12700">
                      <a:solidFill>
                        <a:srgbClr val="B7B7B7"/>
                      </a:solidFill>
                      <a:prstDash val="solid"/>
                    </a:lnT>
                    <a:lnB w="12700">
                      <a:solidFill>
                        <a:srgbClr val="B7B7B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0024">
                <a:tc>
                  <a:txBody>
                    <a:bodyPr/>
                    <a:lstStyle/>
                    <a:p>
                      <a:pPr>
                        <a:lnSpc>
                          <a:spcPts val="1989"/>
                        </a:lnSpc>
                      </a:pPr>
                      <a:endParaRPr lang="en-US" dirty="0"/>
                    </a:p>
                    <a:p>
                      <a:pPr marL="51053" hangingPunct="0">
                        <a:lnSpc>
                          <a:spcPct val="99583"/>
                        </a:lnSpc>
                      </a:pPr>
                      <a:r>
                        <a:rPr lang="en-US" altLang="zh-CN" sz="2200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</a:rPr>
                        <a:t>限定</a:t>
                      </a:r>
                      <a:r>
                        <a:rPr lang="en-US" altLang="zh-CN" sz="2200" dirty="0">
                          <a:solidFill>
                            <a:srgbClr val="000000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lang="en-US" altLang="zh-CN" sz="2200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</a:rPr>
                        <a:t>SOAP</a:t>
                      </a:r>
                      <a:r>
                        <a:rPr lang="en-US" altLang="zh-CN" sz="2200" dirty="0">
                          <a:solidFill>
                            <a:srgbClr val="000000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lang="en-US" altLang="zh-CN" sz="2200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</a:rPr>
                        <a:t>和</a:t>
                      </a:r>
                      <a:r>
                        <a:rPr lang="en-US" altLang="zh-CN" sz="2200" dirty="0">
                          <a:solidFill>
                            <a:srgbClr val="000000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lang="en-US" altLang="zh-CN" sz="2200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</a:rPr>
                        <a:t>XML</a:t>
                      </a:r>
                      <a:r>
                        <a:rPr lang="en-US" altLang="zh-CN" sz="2200" spc="-120" dirty="0">
                          <a:solidFill>
                            <a:srgbClr val="000000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lang="en-US" altLang="zh-CN" sz="2200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</a:rPr>
                        <a:t>格式，使用學習曲線</a:t>
                      </a:r>
                      <a:r>
                        <a:rPr lang="en-US" altLang="zh-CN" sz="2200" spc="-5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</a:rPr>
                        <a:t>較高</a:t>
                      </a:r>
                      <a:r>
                        <a:rPr lang="en-US" altLang="zh-CN" sz="2200" spc="-10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</a:rPr>
                        <a:t>，</a:t>
                      </a:r>
                      <a:r>
                        <a:rPr lang="en-US" altLang="zh-CN" sz="2200" spc="-5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</a:rPr>
                        <a:t>流程嚴謹</a:t>
                      </a:r>
                    </a:p>
                  </a:txBody>
                  <a:tcPr marL="0" marR="0" marT="0" marB="0">
                    <a:lnR w="12700">
                      <a:solidFill>
                        <a:srgbClr val="B7B7B7"/>
                      </a:solidFill>
                      <a:prstDash val="solid"/>
                    </a:lnR>
                    <a:lnT w="12700">
                      <a:solidFill>
                        <a:srgbClr val="B7B7B7"/>
                      </a:solidFill>
                      <a:prstDash val="solid"/>
                    </a:lnT>
                    <a:solidFill>
                      <a:srgbClr val="E1E3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dirty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/>
                    </a:p>
                    <a:p>
                      <a:pPr>
                        <a:lnSpc>
                          <a:spcPts val="1310"/>
                        </a:lnSpc>
                      </a:pPr>
                      <a:endParaRPr lang="en-US" dirty="0"/>
                    </a:p>
                    <a:p>
                      <a:pPr marL="0" indent="38734">
                        <a:lnSpc>
                          <a:spcPct val="110416"/>
                        </a:lnSpc>
                      </a:pPr>
                      <a:r>
                        <a:rPr lang="en-US" altLang="zh-CN" sz="2200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</a:rPr>
                        <a:t>主要支援</a:t>
                      </a:r>
                      <a:r>
                        <a:rPr lang="en-US" altLang="zh-CN" sz="2200" dirty="0">
                          <a:solidFill>
                            <a:srgbClr val="000000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lang="en-US" altLang="zh-CN" sz="2200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</a:rPr>
                        <a:t>JSON</a:t>
                      </a:r>
                      <a:r>
                        <a:rPr lang="en-US" altLang="zh-CN" sz="2200" spc="-40" dirty="0">
                          <a:solidFill>
                            <a:srgbClr val="000000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lang="en-US" altLang="zh-CN" sz="2200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</a:rPr>
                        <a:t>格式，開發學習容易</a:t>
                      </a:r>
                    </a:p>
                  </a:txBody>
                  <a:tcPr marL="0" marR="0" marT="0" marB="0">
                    <a:lnL w="12700">
                      <a:solidFill>
                        <a:srgbClr val="B7B7B7"/>
                      </a:solidFill>
                      <a:prstDash val="solid"/>
                    </a:lnL>
                    <a:lnT w="12700">
                      <a:solidFill>
                        <a:srgbClr val="B7B7B7"/>
                      </a:solidFill>
                      <a:prstDash val="solid"/>
                    </a:lnT>
                    <a:solidFill>
                      <a:srgbClr val="E1E3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4"/>
          <p:cNvSpPr/>
          <p:nvPr/>
        </p:nvSpPr>
        <p:spPr>
          <a:xfrm>
            <a:off x="4544821" y="9307321"/>
            <a:ext cx="12320778" cy="39877"/>
          </a:xfrm>
          <a:custGeom>
            <a:avLst/>
            <a:gdLst>
              <a:gd name="connsiteX0" fmla="*/ 21844 w 12320778"/>
              <a:gd name="connsiteY0" fmla="*/ 18796 h 39877"/>
              <a:gd name="connsiteX1" fmla="*/ 12330684 w 12320778"/>
              <a:gd name="connsiteY1" fmla="*/ 18796 h 3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320778" h="39877">
                <a:moveTo>
                  <a:pt x="21844" y="18796"/>
                </a:moveTo>
                <a:lnTo>
                  <a:pt x="12330684" y="18796"/>
                </a:lnTo>
              </a:path>
            </a:pathLst>
          </a:custGeom>
          <a:ln w="28955">
            <a:solidFill>
              <a:srgbClr val="A1C21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781812" y="0"/>
            <a:ext cx="1421892" cy="1051559"/>
          </a:xfrm>
          <a:custGeom>
            <a:avLst/>
            <a:gdLst>
              <a:gd name="connsiteX0" fmla="*/ 0 w 1421892"/>
              <a:gd name="connsiteY0" fmla="*/ 1051559 h 1051559"/>
              <a:gd name="connsiteX1" fmla="*/ 735076 w 1421892"/>
              <a:gd name="connsiteY1" fmla="*/ 0 h 1051559"/>
              <a:gd name="connsiteX2" fmla="*/ 1421892 w 1421892"/>
              <a:gd name="connsiteY2" fmla="*/ 0 h 1051559"/>
              <a:gd name="connsiteX3" fmla="*/ 686815 w 1421892"/>
              <a:gd name="connsiteY3" fmla="*/ 1051559 h 1051559"/>
              <a:gd name="connsiteX4" fmla="*/ 0 w 1421892"/>
              <a:gd name="connsiteY4" fmla="*/ 1051559 h 1051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892" h="1051559">
                <a:moveTo>
                  <a:pt x="0" y="1051559"/>
                </a:moveTo>
                <a:lnTo>
                  <a:pt x="735076" y="0"/>
                </a:lnTo>
                <a:lnTo>
                  <a:pt x="1421892" y="0"/>
                </a:lnTo>
                <a:lnTo>
                  <a:pt x="686815" y="1051559"/>
                </a:lnTo>
                <a:lnTo>
                  <a:pt x="0" y="1051559"/>
                </a:lnTo>
                <a:close/>
              </a:path>
            </a:pathLst>
          </a:custGeom>
          <a:solidFill>
            <a:srgbClr val="A1C21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" y="2598420"/>
            <a:ext cx="13205460" cy="6842759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8880" y="411480"/>
            <a:ext cx="1623060" cy="1623060"/>
          </a:xfrm>
          <a:prstGeom prst="rect">
            <a:avLst/>
          </a:prstGeom>
        </p:spPr>
      </p:pic>
      <p:sp>
        <p:nvSpPr>
          <p:cNvPr id="2" name="TextBox 28"/>
          <p:cNvSpPr txBox="1"/>
          <p:nvPr/>
        </p:nvSpPr>
        <p:spPr>
          <a:xfrm>
            <a:off x="5082794" y="681722"/>
            <a:ext cx="3606625" cy="1013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833"/>
              </a:lnSpc>
            </a:pPr>
            <a:r>
              <a:rPr lang="en-US" altLang="zh-CN" sz="6000" b="1" spc="-5" dirty="0">
                <a:solidFill>
                  <a:srgbClr val="000000"/>
                </a:solidFill>
                <a:latin typeface="Microsoft JhengHei"/>
                <a:ea typeface="Microsoft JhengHei"/>
              </a:rPr>
              <a:t>Graph</a:t>
            </a:r>
            <a:r>
              <a:rPr lang="en-US" altLang="zh-CN" sz="6000" b="1" spc="10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6000" b="1" dirty="0">
                <a:solidFill>
                  <a:srgbClr val="000000"/>
                </a:solidFill>
                <a:latin typeface="Microsoft JhengHei"/>
                <a:ea typeface="Microsoft JhengHei"/>
              </a:rPr>
              <a:t>QL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653002" y="8880823"/>
            <a:ext cx="257526" cy="281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50" b="1" spc="-15" dirty="0">
                <a:solidFill>
                  <a:srgbClr val="756F6F"/>
                </a:solidFill>
                <a:latin typeface="Arial"/>
                <a:ea typeface="Arial"/>
              </a:rPr>
              <a:t>5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972535C-9A47-4965-856E-9F82B777BA10}"/>
              </a:ext>
            </a:extLst>
          </p:cNvPr>
          <p:cNvSpPr/>
          <p:nvPr/>
        </p:nvSpPr>
        <p:spPr>
          <a:xfrm>
            <a:off x="177421" y="8281080"/>
            <a:ext cx="4367400" cy="1199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30"/>
          <p:cNvSpPr/>
          <p:nvPr/>
        </p:nvSpPr>
        <p:spPr>
          <a:xfrm>
            <a:off x="4544821" y="9307321"/>
            <a:ext cx="12320778" cy="39877"/>
          </a:xfrm>
          <a:custGeom>
            <a:avLst/>
            <a:gdLst>
              <a:gd name="connsiteX0" fmla="*/ 21844 w 12320778"/>
              <a:gd name="connsiteY0" fmla="*/ 18796 h 39877"/>
              <a:gd name="connsiteX1" fmla="*/ 12330684 w 12320778"/>
              <a:gd name="connsiteY1" fmla="*/ 18796 h 3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320778" h="39877">
                <a:moveTo>
                  <a:pt x="21844" y="18796"/>
                </a:moveTo>
                <a:lnTo>
                  <a:pt x="12330684" y="18796"/>
                </a:lnTo>
              </a:path>
            </a:pathLst>
          </a:custGeom>
          <a:ln w="28955">
            <a:solidFill>
              <a:srgbClr val="A1C21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781812" y="0"/>
            <a:ext cx="1421892" cy="1051559"/>
          </a:xfrm>
          <a:custGeom>
            <a:avLst/>
            <a:gdLst>
              <a:gd name="connsiteX0" fmla="*/ 0 w 1421892"/>
              <a:gd name="connsiteY0" fmla="*/ 1051559 h 1051559"/>
              <a:gd name="connsiteX1" fmla="*/ 735076 w 1421892"/>
              <a:gd name="connsiteY1" fmla="*/ 0 h 1051559"/>
              <a:gd name="connsiteX2" fmla="*/ 1421892 w 1421892"/>
              <a:gd name="connsiteY2" fmla="*/ 0 h 1051559"/>
              <a:gd name="connsiteX3" fmla="*/ 686815 w 1421892"/>
              <a:gd name="connsiteY3" fmla="*/ 1051559 h 1051559"/>
              <a:gd name="connsiteX4" fmla="*/ 0 w 1421892"/>
              <a:gd name="connsiteY4" fmla="*/ 1051559 h 1051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892" h="1051559">
                <a:moveTo>
                  <a:pt x="0" y="1051559"/>
                </a:moveTo>
                <a:lnTo>
                  <a:pt x="735076" y="0"/>
                </a:lnTo>
                <a:lnTo>
                  <a:pt x="1421892" y="0"/>
                </a:lnTo>
                <a:lnTo>
                  <a:pt x="686815" y="1051559"/>
                </a:lnTo>
                <a:lnTo>
                  <a:pt x="0" y="1051559"/>
                </a:lnTo>
                <a:close/>
              </a:path>
            </a:pathLst>
          </a:custGeom>
          <a:solidFill>
            <a:srgbClr val="A1C21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" y="4137660"/>
            <a:ext cx="7780020" cy="530352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0780" y="3878579"/>
            <a:ext cx="6057900" cy="4914900"/>
          </a:xfrm>
          <a:prstGeom prst="rect">
            <a:avLst/>
          </a:prstGeom>
        </p:spPr>
      </p:pic>
      <p:sp>
        <p:nvSpPr>
          <p:cNvPr id="2" name="TextBox 34"/>
          <p:cNvSpPr txBox="1"/>
          <p:nvPr/>
        </p:nvSpPr>
        <p:spPr>
          <a:xfrm>
            <a:off x="6707758" y="796022"/>
            <a:ext cx="3861409" cy="1013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833"/>
              </a:lnSpc>
            </a:pPr>
            <a:r>
              <a:rPr lang="en-US" altLang="zh-CN" sz="6000" b="1" dirty="0">
                <a:solidFill>
                  <a:srgbClr val="000000"/>
                </a:solidFill>
                <a:latin typeface="Microsoft JhengHei"/>
                <a:ea typeface="Microsoft JhengHei"/>
              </a:rPr>
              <a:t>API</a:t>
            </a:r>
            <a:r>
              <a:rPr lang="en-US" altLang="zh-CN" sz="6000" b="1" spc="-15" dirty="0">
                <a:solidFill>
                  <a:srgbClr val="0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6000" b="1" dirty="0">
                <a:solidFill>
                  <a:srgbClr val="000000"/>
                </a:solidFill>
                <a:latin typeface="Microsoft JhengHei"/>
                <a:ea typeface="Microsoft JhengHei"/>
              </a:rPr>
              <a:t>的形式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591433" y="2811306"/>
            <a:ext cx="10639855" cy="8270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46666"/>
              </a:lnSpc>
              <a:tabLst>
                <a:tab pos="7997952" algn="l"/>
              </a:tabLst>
            </a:pPr>
            <a:r>
              <a:rPr lang="en-US" altLang="zh-CN" sz="3700" spc="-5" dirty="0">
                <a:solidFill>
                  <a:srgbClr val="000000"/>
                </a:solidFill>
                <a:latin typeface="Microsoft JhengHei"/>
                <a:ea typeface="Microsoft JhengHei"/>
              </a:rPr>
              <a:t>Webhook	</a:t>
            </a:r>
            <a:r>
              <a:rPr lang="en-US" altLang="zh-CN" sz="3700" spc="-10" dirty="0">
                <a:solidFill>
                  <a:srgbClr val="000000"/>
                </a:solidFill>
                <a:latin typeface="Microsoft JhengHei"/>
                <a:ea typeface="Microsoft JhengHei"/>
              </a:rPr>
              <a:t>WebSocket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6653002" y="8880823"/>
            <a:ext cx="257526" cy="281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50" b="1" spc="-15" dirty="0">
                <a:solidFill>
                  <a:srgbClr val="756F6F"/>
                </a:solidFill>
                <a:latin typeface="Arial"/>
                <a:ea typeface="Arial"/>
              </a:rPr>
              <a:t>6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DD62435-475B-45C1-AF4E-CB074C258E3C}"/>
              </a:ext>
            </a:extLst>
          </p:cNvPr>
          <p:cNvSpPr/>
          <p:nvPr/>
        </p:nvSpPr>
        <p:spPr>
          <a:xfrm>
            <a:off x="429735" y="8563021"/>
            <a:ext cx="3545048" cy="1110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37"/>
          <p:cNvSpPr/>
          <p:nvPr/>
        </p:nvSpPr>
        <p:spPr>
          <a:xfrm>
            <a:off x="4544821" y="9307321"/>
            <a:ext cx="12320778" cy="39877"/>
          </a:xfrm>
          <a:custGeom>
            <a:avLst/>
            <a:gdLst>
              <a:gd name="connsiteX0" fmla="*/ 21844 w 12320778"/>
              <a:gd name="connsiteY0" fmla="*/ 18796 h 39877"/>
              <a:gd name="connsiteX1" fmla="*/ 12330684 w 12320778"/>
              <a:gd name="connsiteY1" fmla="*/ 18796 h 3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320778" h="39877">
                <a:moveTo>
                  <a:pt x="21844" y="18796"/>
                </a:moveTo>
                <a:lnTo>
                  <a:pt x="12330684" y="18796"/>
                </a:lnTo>
              </a:path>
            </a:pathLst>
          </a:custGeom>
          <a:ln w="28955">
            <a:solidFill>
              <a:srgbClr val="A1C21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8"/>
          <p:cNvSpPr/>
          <p:nvPr/>
        </p:nvSpPr>
        <p:spPr>
          <a:xfrm>
            <a:off x="781812" y="0"/>
            <a:ext cx="1421892" cy="1051559"/>
          </a:xfrm>
          <a:custGeom>
            <a:avLst/>
            <a:gdLst>
              <a:gd name="connsiteX0" fmla="*/ 0 w 1421892"/>
              <a:gd name="connsiteY0" fmla="*/ 1051559 h 1051559"/>
              <a:gd name="connsiteX1" fmla="*/ 735076 w 1421892"/>
              <a:gd name="connsiteY1" fmla="*/ 0 h 1051559"/>
              <a:gd name="connsiteX2" fmla="*/ 1421892 w 1421892"/>
              <a:gd name="connsiteY2" fmla="*/ 0 h 1051559"/>
              <a:gd name="connsiteX3" fmla="*/ 686815 w 1421892"/>
              <a:gd name="connsiteY3" fmla="*/ 1051559 h 1051559"/>
              <a:gd name="connsiteX4" fmla="*/ 0 w 1421892"/>
              <a:gd name="connsiteY4" fmla="*/ 1051559 h 1051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892" h="1051559">
                <a:moveTo>
                  <a:pt x="0" y="1051559"/>
                </a:moveTo>
                <a:lnTo>
                  <a:pt x="735076" y="0"/>
                </a:lnTo>
                <a:lnTo>
                  <a:pt x="1421892" y="0"/>
                </a:lnTo>
                <a:lnTo>
                  <a:pt x="686815" y="1051559"/>
                </a:lnTo>
                <a:lnTo>
                  <a:pt x="0" y="1051559"/>
                </a:lnTo>
                <a:close/>
              </a:path>
            </a:pathLst>
          </a:custGeom>
          <a:solidFill>
            <a:srgbClr val="A1C21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" y="3688079"/>
            <a:ext cx="12710160" cy="5753100"/>
          </a:xfrm>
          <a:prstGeom prst="rect">
            <a:avLst/>
          </a:prstGeom>
        </p:spPr>
      </p:pic>
      <p:sp>
        <p:nvSpPr>
          <p:cNvPr id="2" name="TextBox 40"/>
          <p:cNvSpPr txBox="1"/>
          <p:nvPr/>
        </p:nvSpPr>
        <p:spPr>
          <a:xfrm>
            <a:off x="4394580" y="608571"/>
            <a:ext cx="8046338" cy="22084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878203">
              <a:lnSpc>
                <a:spcPct val="110833"/>
              </a:lnSpc>
            </a:pPr>
            <a:r>
              <a:rPr lang="en-US" altLang="zh-CN" sz="6000" b="1" spc="10" dirty="0">
                <a:solidFill>
                  <a:srgbClr val="000000"/>
                </a:solidFill>
                <a:latin typeface="Microsoft JhengHei"/>
                <a:ea typeface="Microsoft JhengHei"/>
              </a:rPr>
              <a:t>HTTP</a:t>
            </a:r>
            <a:r>
              <a:rPr lang="en-US" altLang="zh-CN" sz="6000" b="1" spc="30" dirty="0">
                <a:solidFill>
                  <a:srgbClr val="000000"/>
                </a:solidFill>
                <a:latin typeface="Microsoft JhengHei"/>
                <a:ea typeface="Microsoft JhengHei"/>
              </a:rPr>
              <a:t>，啥</a:t>
            </a:r>
            <a:r>
              <a:rPr lang="en-US" altLang="zh-CN" sz="6000" b="1" spc="20" dirty="0">
                <a:solidFill>
                  <a:srgbClr val="000000"/>
                </a:solidFill>
                <a:latin typeface="Microsoft JhengHei"/>
                <a:ea typeface="Microsoft JhengHei"/>
              </a:rPr>
              <a:t>？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255"/>
              </a:lnSpc>
            </a:pPr>
            <a:endParaRPr lang="en-US" dirty="0"/>
          </a:p>
          <a:p>
            <a:pPr marL="0">
              <a:lnSpc>
                <a:spcPct val="110833"/>
              </a:lnSpc>
            </a:pPr>
            <a:r>
              <a:rPr lang="en-US" altLang="zh-CN" sz="2000" dirty="0">
                <a:solidFill>
                  <a:srgbClr val="202020"/>
                </a:solidFill>
                <a:latin typeface="Microsoft JhengHei"/>
                <a:ea typeface="Microsoft JhengHei"/>
              </a:rPr>
              <a:t>超文本傳輸協定（英語：HyperText</a:t>
            </a:r>
            <a:r>
              <a:rPr lang="en-US" altLang="zh-CN" sz="2000" dirty="0">
                <a:solidFill>
                  <a:srgbClr val="20202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2000" dirty="0">
                <a:solidFill>
                  <a:srgbClr val="202020"/>
                </a:solidFill>
                <a:latin typeface="Microsoft JhengHei"/>
                <a:ea typeface="Microsoft JhengHei"/>
              </a:rPr>
              <a:t>Transfer</a:t>
            </a:r>
            <a:r>
              <a:rPr lang="en-US" altLang="zh-CN" sz="2000" spc="20" dirty="0">
                <a:solidFill>
                  <a:srgbClr val="20202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2000" dirty="0">
                <a:solidFill>
                  <a:srgbClr val="202020"/>
                </a:solidFill>
                <a:latin typeface="Microsoft JhengHei"/>
                <a:ea typeface="Microsoft JhengHei"/>
              </a:rPr>
              <a:t>Protocol，縮寫：HTTP）</a:t>
            </a:r>
          </a:p>
          <a:p>
            <a:pPr>
              <a:lnSpc>
                <a:spcPts val="830"/>
              </a:lnSpc>
            </a:pPr>
            <a:endParaRPr lang="en-US" dirty="0"/>
          </a:p>
          <a:p>
            <a:pPr marL="0" indent="2616708">
              <a:lnSpc>
                <a:spcPct val="110833"/>
              </a:lnSpc>
            </a:pPr>
            <a:r>
              <a:rPr lang="en-US" altLang="zh-CN" sz="2000" spc="10" dirty="0">
                <a:solidFill>
                  <a:srgbClr val="202020"/>
                </a:solidFill>
                <a:latin typeface="Microsoft JhengHei"/>
                <a:ea typeface="Microsoft JhengHei"/>
              </a:rPr>
              <a:t>是</a:t>
            </a:r>
            <a:r>
              <a:rPr lang="en-US" altLang="zh-CN" sz="2000" spc="5" dirty="0">
                <a:solidFill>
                  <a:srgbClr val="202020"/>
                </a:solidFill>
                <a:latin typeface="Microsoft JhengHei"/>
                <a:ea typeface="Microsoft JhengHei"/>
              </a:rPr>
              <a:t>一種網路應用層的協定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6653002" y="8880823"/>
            <a:ext cx="257526" cy="281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50" b="1" spc="-15" dirty="0">
                <a:solidFill>
                  <a:srgbClr val="756F6F"/>
                </a:solidFill>
                <a:latin typeface="Arial"/>
                <a:ea typeface="Arial"/>
              </a:rPr>
              <a:t>7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650A69A-DC09-4C12-91A6-85398FB0258B}"/>
              </a:ext>
            </a:extLst>
          </p:cNvPr>
          <p:cNvSpPr/>
          <p:nvPr/>
        </p:nvSpPr>
        <p:spPr>
          <a:xfrm>
            <a:off x="429735" y="8563021"/>
            <a:ext cx="3545048" cy="1110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42"/>
          <p:cNvSpPr/>
          <p:nvPr/>
        </p:nvSpPr>
        <p:spPr>
          <a:xfrm>
            <a:off x="4544821" y="9307321"/>
            <a:ext cx="12320778" cy="39877"/>
          </a:xfrm>
          <a:custGeom>
            <a:avLst/>
            <a:gdLst>
              <a:gd name="connsiteX0" fmla="*/ 21844 w 12320778"/>
              <a:gd name="connsiteY0" fmla="*/ 18796 h 39877"/>
              <a:gd name="connsiteX1" fmla="*/ 12330684 w 12320778"/>
              <a:gd name="connsiteY1" fmla="*/ 18796 h 3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320778" h="39877">
                <a:moveTo>
                  <a:pt x="21844" y="18796"/>
                </a:moveTo>
                <a:lnTo>
                  <a:pt x="12330684" y="18796"/>
                </a:lnTo>
              </a:path>
            </a:pathLst>
          </a:custGeom>
          <a:ln w="28955">
            <a:solidFill>
              <a:srgbClr val="A1C21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3"/>
          <p:cNvSpPr/>
          <p:nvPr/>
        </p:nvSpPr>
        <p:spPr>
          <a:xfrm>
            <a:off x="781812" y="0"/>
            <a:ext cx="1421892" cy="1051559"/>
          </a:xfrm>
          <a:custGeom>
            <a:avLst/>
            <a:gdLst>
              <a:gd name="connsiteX0" fmla="*/ 0 w 1421892"/>
              <a:gd name="connsiteY0" fmla="*/ 1051559 h 1051559"/>
              <a:gd name="connsiteX1" fmla="*/ 735076 w 1421892"/>
              <a:gd name="connsiteY1" fmla="*/ 0 h 1051559"/>
              <a:gd name="connsiteX2" fmla="*/ 1421892 w 1421892"/>
              <a:gd name="connsiteY2" fmla="*/ 0 h 1051559"/>
              <a:gd name="connsiteX3" fmla="*/ 686815 w 1421892"/>
              <a:gd name="connsiteY3" fmla="*/ 1051559 h 1051559"/>
              <a:gd name="connsiteX4" fmla="*/ 0 w 1421892"/>
              <a:gd name="connsiteY4" fmla="*/ 1051559 h 1051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892" h="1051559">
                <a:moveTo>
                  <a:pt x="0" y="1051559"/>
                </a:moveTo>
                <a:lnTo>
                  <a:pt x="735076" y="0"/>
                </a:lnTo>
                <a:lnTo>
                  <a:pt x="1421892" y="0"/>
                </a:lnTo>
                <a:lnTo>
                  <a:pt x="686815" y="1051559"/>
                </a:lnTo>
                <a:lnTo>
                  <a:pt x="0" y="1051559"/>
                </a:lnTo>
                <a:close/>
              </a:path>
            </a:pathLst>
          </a:custGeom>
          <a:solidFill>
            <a:srgbClr val="A1C21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360" y="1630680"/>
            <a:ext cx="10828020" cy="6484620"/>
          </a:xfrm>
          <a:prstGeom prst="rect">
            <a:avLst/>
          </a:prstGeom>
        </p:spPr>
      </p:pic>
      <p:sp>
        <p:nvSpPr>
          <p:cNvPr id="2" name="TextBox 46"/>
          <p:cNvSpPr txBox="1"/>
          <p:nvPr/>
        </p:nvSpPr>
        <p:spPr>
          <a:xfrm>
            <a:off x="7452614" y="453504"/>
            <a:ext cx="2561951" cy="1013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833"/>
              </a:lnSpc>
            </a:pPr>
            <a:r>
              <a:rPr lang="en-US" altLang="zh-CN" sz="6000" b="1" spc="25" dirty="0">
                <a:solidFill>
                  <a:srgbClr val="000000"/>
                </a:solidFill>
                <a:latin typeface="Microsoft JhengHei"/>
                <a:ea typeface="Microsoft JhengHei"/>
              </a:rPr>
              <a:t>H</a:t>
            </a:r>
            <a:r>
              <a:rPr lang="en-US" altLang="zh-CN" sz="6000" b="1" spc="20" dirty="0">
                <a:solidFill>
                  <a:srgbClr val="000000"/>
                </a:solidFill>
                <a:latin typeface="Microsoft JhengHei"/>
                <a:ea typeface="Microsoft JhengHei"/>
              </a:rPr>
              <a:t>TTPS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6653002" y="8880823"/>
            <a:ext cx="257526" cy="281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50" b="1" spc="-15" dirty="0">
                <a:solidFill>
                  <a:srgbClr val="756F6F"/>
                </a:solidFill>
                <a:latin typeface="Arial"/>
                <a:ea typeface="Arial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 48"/>
          <p:cNvSpPr/>
          <p:nvPr/>
        </p:nvSpPr>
        <p:spPr>
          <a:xfrm>
            <a:off x="4544821" y="9307321"/>
            <a:ext cx="12320778" cy="39877"/>
          </a:xfrm>
          <a:custGeom>
            <a:avLst/>
            <a:gdLst>
              <a:gd name="connsiteX0" fmla="*/ 21844 w 12320778"/>
              <a:gd name="connsiteY0" fmla="*/ 18796 h 39877"/>
              <a:gd name="connsiteX1" fmla="*/ 12330684 w 12320778"/>
              <a:gd name="connsiteY1" fmla="*/ 18796 h 3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320778" h="39877">
                <a:moveTo>
                  <a:pt x="21844" y="18796"/>
                </a:moveTo>
                <a:lnTo>
                  <a:pt x="12330684" y="18796"/>
                </a:lnTo>
              </a:path>
            </a:pathLst>
          </a:custGeom>
          <a:ln w="28955">
            <a:solidFill>
              <a:srgbClr val="A1C21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9"/>
          <p:cNvSpPr/>
          <p:nvPr/>
        </p:nvSpPr>
        <p:spPr>
          <a:xfrm>
            <a:off x="781812" y="0"/>
            <a:ext cx="1421892" cy="1051559"/>
          </a:xfrm>
          <a:custGeom>
            <a:avLst/>
            <a:gdLst>
              <a:gd name="connsiteX0" fmla="*/ 0 w 1421892"/>
              <a:gd name="connsiteY0" fmla="*/ 1051559 h 1051559"/>
              <a:gd name="connsiteX1" fmla="*/ 735076 w 1421892"/>
              <a:gd name="connsiteY1" fmla="*/ 0 h 1051559"/>
              <a:gd name="connsiteX2" fmla="*/ 1421892 w 1421892"/>
              <a:gd name="connsiteY2" fmla="*/ 0 h 1051559"/>
              <a:gd name="connsiteX3" fmla="*/ 686815 w 1421892"/>
              <a:gd name="connsiteY3" fmla="*/ 1051559 h 1051559"/>
              <a:gd name="connsiteX4" fmla="*/ 0 w 1421892"/>
              <a:gd name="connsiteY4" fmla="*/ 1051559 h 1051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1892" h="1051559">
                <a:moveTo>
                  <a:pt x="0" y="1051559"/>
                </a:moveTo>
                <a:lnTo>
                  <a:pt x="735076" y="0"/>
                </a:lnTo>
                <a:lnTo>
                  <a:pt x="1421892" y="0"/>
                </a:lnTo>
                <a:lnTo>
                  <a:pt x="686815" y="1051559"/>
                </a:lnTo>
                <a:lnTo>
                  <a:pt x="0" y="1051559"/>
                </a:lnTo>
                <a:close/>
              </a:path>
            </a:pathLst>
          </a:custGeom>
          <a:solidFill>
            <a:srgbClr val="A1C21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080" y="464820"/>
            <a:ext cx="13014960" cy="8008620"/>
          </a:xfrm>
          <a:prstGeom prst="rect">
            <a:avLst/>
          </a:prstGeom>
        </p:spPr>
      </p:pic>
      <p:sp>
        <p:nvSpPr>
          <p:cNvPr id="2" name="TextBox 52"/>
          <p:cNvSpPr txBox="1"/>
          <p:nvPr/>
        </p:nvSpPr>
        <p:spPr>
          <a:xfrm>
            <a:off x="16653002" y="8880823"/>
            <a:ext cx="257526" cy="281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50" b="1" spc="-15" dirty="0">
                <a:solidFill>
                  <a:srgbClr val="756F6F"/>
                </a:solidFill>
                <a:latin typeface="Arial"/>
                <a:ea typeface="Arial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922</Words>
  <Application>Microsoft Office PowerPoint</Application>
  <PresentationFormat>自訂</PresentationFormat>
  <Paragraphs>333</Paragraphs>
  <Slides>36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0" baseType="lpstr">
      <vt:lpstr>Microsoft JhengHei</vt:lpstr>
      <vt:lpstr>Arial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shuwen yu</cp:lastModifiedBy>
  <cp:revision>7</cp:revision>
  <dcterms:created xsi:type="dcterms:W3CDTF">2011-01-21T15:00:27Z</dcterms:created>
  <dcterms:modified xsi:type="dcterms:W3CDTF">2022-03-03T13:31:50Z</dcterms:modified>
</cp:coreProperties>
</file>